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8" r:id="rId2"/>
    <p:sldId id="341" r:id="rId3"/>
    <p:sldId id="362" r:id="rId4"/>
    <p:sldId id="363" r:id="rId5"/>
    <p:sldId id="360" r:id="rId6"/>
    <p:sldId id="364" r:id="rId7"/>
    <p:sldId id="365" r:id="rId8"/>
    <p:sldId id="366" r:id="rId9"/>
    <p:sldId id="367" r:id="rId10"/>
    <p:sldId id="330" r:id="rId11"/>
    <p:sldId id="369" r:id="rId12"/>
    <p:sldId id="370" r:id="rId13"/>
    <p:sldId id="371" r:id="rId14"/>
    <p:sldId id="372" r:id="rId15"/>
    <p:sldId id="379" r:id="rId16"/>
    <p:sldId id="373" r:id="rId17"/>
    <p:sldId id="375" r:id="rId18"/>
    <p:sldId id="376" r:id="rId19"/>
    <p:sldId id="378" r:id="rId20"/>
    <p:sldId id="377" r:id="rId21"/>
    <p:sldId id="374" r:id="rId22"/>
    <p:sldId id="380" r:id="rId23"/>
    <p:sldId id="381" r:id="rId24"/>
    <p:sldId id="382" r:id="rId25"/>
    <p:sldId id="383" r:id="rId26"/>
    <p:sldId id="332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EB4"/>
    <a:srgbClr val="FCF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87940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159ED-F41F-46F2-81D6-7296C705B631}" type="datetimeFigureOut">
              <a:rPr lang="it-IT" smtClean="0"/>
              <a:t>14/02/2014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C5BF1-35B8-4CC1-8294-D0BC0E12D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126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4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9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0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4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9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0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3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5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7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7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2368218" y="1426728"/>
            <a:ext cx="4608512" cy="2650344"/>
          </a:xfrm>
          <a:prstGeom prst="roundRect">
            <a:avLst>
              <a:gd name="adj" fmla="val 8455"/>
            </a:avLst>
          </a:prstGeom>
          <a:solidFill>
            <a:schemeClr val="bg1"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75656" y="1484784"/>
            <a:ext cx="6408712" cy="1470025"/>
          </a:xfrm>
        </p:spPr>
        <p:txBody>
          <a:bodyPr/>
          <a:lstStyle/>
          <a:p>
            <a:r>
              <a:rPr lang="it-IT" dirty="0" smtClean="0"/>
              <a:t>Introduzione alla</a:t>
            </a:r>
            <a:br>
              <a:rPr lang="it-IT" dirty="0" smtClean="0"/>
            </a:br>
            <a:r>
              <a:rPr lang="it-IT" dirty="0" smtClean="0"/>
              <a:t>lingua giapponese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347864" y="314096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3600" b="1" dirty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日本語入門</a:t>
            </a:r>
            <a:endParaRPr lang="it-IT" sz="36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91880" y="297257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に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847157" y="297257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ほん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370265" y="297257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ご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58185" y="297257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にゅう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217783" y="297257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もん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61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8970"/>
            <a:ext cx="8496944" cy="566006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75963" y="3885723"/>
            <a:ext cx="7548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Script" panose="020B0504020000000003" pitchFamily="34" charset="0"/>
              </a:rPr>
              <a:t>L’Angolo del turista</a:t>
            </a:r>
            <a:endParaRPr lang="it-IT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4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ja-JP" dirty="0" smtClean="0"/>
              <a:t>Frasi utili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11560" y="1988840"/>
            <a:ext cx="5750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あのお</a:t>
            </a:r>
            <a:r>
              <a:rPr lang="it-IT" altLang="ja-JP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…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ちょっとすみませんが</a:t>
            </a:r>
            <a:r>
              <a:rPr lang="it-IT" altLang="ja-JP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…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11560" y="1484784"/>
            <a:ext cx="4636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Anō</a:t>
            </a:r>
            <a:r>
              <a:rPr lang="it-IT" altLang="ja-JP" sz="2800" dirty="0" smtClean="0"/>
              <a:t>… </a:t>
            </a:r>
            <a:r>
              <a:rPr lang="it-IT" altLang="ja-JP" sz="2800" dirty="0" err="1" smtClean="0"/>
              <a:t>Chotto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sumimasen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ga</a:t>
            </a:r>
            <a:r>
              <a:rPr lang="it-IT" altLang="ja-JP" sz="2800" dirty="0" smtClean="0"/>
              <a:t>…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611560" y="2617226"/>
            <a:ext cx="4164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Ehm… mi scusi un attimo…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539552" y="3961457"/>
            <a:ext cx="5045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Michi ni </a:t>
            </a:r>
            <a:r>
              <a:rPr lang="it-IT" altLang="ja-JP" sz="2800" dirty="0" err="1" smtClean="0"/>
              <a:t>mayotte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iru</a:t>
            </a:r>
            <a:r>
              <a:rPr lang="it-IT" altLang="ja-JP" sz="2800" dirty="0" smtClean="0"/>
              <a:t> no </a:t>
            </a:r>
            <a:r>
              <a:rPr lang="it-IT" altLang="ja-JP" sz="2800" dirty="0" err="1" smtClean="0"/>
              <a:t>desu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ga</a:t>
            </a:r>
            <a:r>
              <a:rPr lang="it-IT" altLang="ja-JP" sz="2800" dirty="0" smtClean="0"/>
              <a:t>…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611560" y="4898639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道に迷っているのですが</a:t>
            </a:r>
            <a:r>
              <a:rPr lang="it-IT" altLang="ja-JP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…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11560" y="4672300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みち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539552" y="5498068"/>
            <a:ext cx="2520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 sarei perso…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331640" y="4661300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まよ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64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ja-JP" dirty="0" smtClean="0"/>
              <a:t>Frasi utili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11560" y="1988840"/>
            <a:ext cx="3954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ATM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を探していますが</a:t>
            </a:r>
            <a:r>
              <a:rPr lang="it-IT" altLang="ja-JP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…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11560" y="1268760"/>
            <a:ext cx="4420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ATM </a:t>
            </a:r>
            <a:r>
              <a:rPr lang="it-IT" altLang="ja-JP" sz="2800" dirty="0" err="1" smtClean="0"/>
              <a:t>wo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sagashite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imasu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ga</a:t>
            </a:r>
            <a:r>
              <a:rPr lang="it-IT" altLang="ja-JP" sz="2800" dirty="0" smtClean="0"/>
              <a:t>…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611560" y="2617226"/>
            <a:ext cx="469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Starei cercando un bancomat…</a:t>
            </a:r>
            <a:endParaRPr lang="it-IT" altLang="ja-JP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508312" y="1772816"/>
            <a:ext cx="602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さが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467544" y="3933056"/>
            <a:ext cx="8337026" cy="1872208"/>
            <a:chOff x="467544" y="476672"/>
            <a:chExt cx="8337026" cy="1872208"/>
          </a:xfrm>
        </p:grpSpPr>
        <p:sp>
          <p:nvSpPr>
            <p:cNvPr id="19" name="CasellaDiTesto 18"/>
            <p:cNvSpPr txBox="1"/>
            <p:nvPr/>
          </p:nvSpPr>
          <p:spPr>
            <a:xfrm>
              <a:off x="467544" y="1197274"/>
              <a:ext cx="70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it-IT" sz="2800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もっとゆっくりと話して下さいませんか？</a:t>
              </a:r>
              <a:endParaRPr 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467544" y="476672"/>
              <a:ext cx="68796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800" dirty="0" smtClean="0"/>
                <a:t>Motto </a:t>
              </a:r>
              <a:r>
                <a:rPr lang="it-IT" altLang="ja-JP" sz="2800" dirty="0" err="1" smtClean="0"/>
                <a:t>yukkuri</a:t>
              </a:r>
              <a:r>
                <a:rPr lang="it-IT" altLang="ja-JP" sz="2800" dirty="0" smtClean="0"/>
                <a:t> to </a:t>
              </a:r>
              <a:r>
                <a:rPr lang="it-IT" altLang="ja-JP" sz="2800" dirty="0" err="1" smtClean="0"/>
                <a:t>hanashite</a:t>
              </a:r>
              <a:r>
                <a:rPr lang="it-IT" altLang="ja-JP" sz="2800" dirty="0" smtClean="0"/>
                <a:t> </a:t>
              </a:r>
              <a:r>
                <a:rPr lang="it-IT" altLang="ja-JP" sz="2800" dirty="0" err="1" smtClean="0"/>
                <a:t>kudasaimasen</a:t>
              </a:r>
              <a:r>
                <a:rPr lang="it-IT" altLang="ja-JP" sz="2800" dirty="0" smtClean="0"/>
                <a:t> ka?</a:t>
              </a: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467544" y="1825660"/>
              <a:ext cx="8337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Non è che potrebbe parlare più lentamente, per favore?</a:t>
              </a: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3304116" y="980728"/>
              <a:ext cx="5478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はな</a:t>
              </a:r>
              <a:endParaRPr 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4355976" y="980728"/>
              <a:ext cx="5478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くだ</a:t>
              </a:r>
              <a:endParaRPr 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0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ja-JP" dirty="0" smtClean="0"/>
              <a:t>Frasi utili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11560" y="1988840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渋谷駅に行きたいですが</a:t>
            </a:r>
            <a:r>
              <a:rPr lang="it-IT" altLang="ja-JP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…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11560" y="1484784"/>
            <a:ext cx="4430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Shibuya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eki</a:t>
            </a:r>
            <a:r>
              <a:rPr lang="it-IT" altLang="ja-JP" sz="2800" dirty="0" smtClean="0"/>
              <a:t> ni </a:t>
            </a:r>
            <a:r>
              <a:rPr lang="it-IT" altLang="ja-JP" sz="2800" dirty="0" err="1" smtClean="0"/>
              <a:t>ikitai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desu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ga</a:t>
            </a:r>
            <a:r>
              <a:rPr lang="it-IT" altLang="ja-JP" sz="2800" dirty="0" smtClean="0"/>
              <a:t>…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611560" y="2617226"/>
            <a:ext cx="5867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Vorrei andare alla stazione di </a:t>
            </a:r>
            <a:r>
              <a:rPr lang="it-IT" altLang="ja-JP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Shibuya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539552" y="3961457"/>
            <a:ext cx="398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Mō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ichido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onegai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shimasu</a:t>
            </a:r>
            <a:endParaRPr lang="it-IT" altLang="ja-JP" sz="2800" dirty="0" smtClean="0"/>
          </a:p>
        </p:txBody>
      </p:sp>
      <p:sp>
        <p:nvSpPr>
          <p:cNvPr id="24" name="CasellaDiTesto 23"/>
          <p:cNvSpPr txBox="1"/>
          <p:nvPr/>
        </p:nvSpPr>
        <p:spPr>
          <a:xfrm>
            <a:off x="611560" y="4898639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もう一度お願いします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11560" y="4672300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いち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539552" y="5498068"/>
            <a:ext cx="3820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Può ripetere, per favore?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376176" y="4661300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ねが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49570" y="4661300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ど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743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22"/>
          <p:cNvSpPr txBox="1"/>
          <p:nvPr/>
        </p:nvSpPr>
        <p:spPr>
          <a:xfrm>
            <a:off x="179512" y="2996952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dirty="0" err="1" smtClean="0"/>
              <a:t>Kono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michi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massugu</a:t>
            </a:r>
            <a:r>
              <a:rPr lang="it-IT" altLang="ja-JP" sz="2800" dirty="0" smtClean="0"/>
              <a:t> e </a:t>
            </a:r>
            <a:r>
              <a:rPr lang="it-IT" altLang="ja-JP" sz="2800" dirty="0" err="1" smtClean="0"/>
              <a:t>itte</a:t>
            </a:r>
            <a:r>
              <a:rPr lang="it-IT" altLang="ja-JP" sz="2800" dirty="0" smtClean="0"/>
              <a:t>, </a:t>
            </a:r>
            <a:r>
              <a:rPr lang="it-IT" altLang="ja-JP" sz="2800" dirty="0" err="1" smtClean="0"/>
              <a:t>tsugi</a:t>
            </a:r>
            <a:r>
              <a:rPr lang="it-IT" altLang="ja-JP" sz="2800" dirty="0" smtClean="0"/>
              <a:t> no </a:t>
            </a:r>
            <a:r>
              <a:rPr lang="it-IT" altLang="ja-JP" sz="2800" dirty="0" err="1" smtClean="0"/>
              <a:t>kōusaten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migi</a:t>
            </a:r>
            <a:r>
              <a:rPr lang="it-IT" altLang="ja-JP" sz="2800" dirty="0" smtClean="0"/>
              <a:t> ni </a:t>
            </a:r>
            <a:r>
              <a:rPr lang="it-IT" altLang="ja-JP" sz="2800" dirty="0" err="1" smtClean="0"/>
              <a:t>magatte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kudasai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51520" y="4189559"/>
            <a:ext cx="880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この道を真っ直ぐへ行って、次の交差点を右に曲がっ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971600" y="3963220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みち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79512" y="5445224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Vada dritto per questa strada e giri a destra al prossimo posto di polizia.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749570" y="3952220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ま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79512" y="479715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て下さい。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469650" y="3952220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す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549770" y="3952220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い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888292" y="3952220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つぎ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718617" y="3952220"/>
            <a:ext cx="1174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こうさてん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7020272" y="3952220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みぎ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798242" y="3952220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ま</a:t>
            </a:r>
            <a:endParaRPr lang="it-IT" altLang="ja-JP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467544" y="548680"/>
            <a:ext cx="6001836" cy="2016224"/>
            <a:chOff x="539552" y="4077072"/>
            <a:chExt cx="6001836" cy="2016224"/>
          </a:xfrm>
        </p:grpSpPr>
        <p:sp>
          <p:nvSpPr>
            <p:cNvPr id="28" name="CasellaDiTesto 27"/>
            <p:cNvSpPr txBox="1"/>
            <p:nvPr/>
          </p:nvSpPr>
          <p:spPr>
            <a:xfrm>
              <a:off x="539552" y="4077072"/>
              <a:ext cx="54132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800" dirty="0" err="1" smtClean="0"/>
                <a:t>Takushii</a:t>
              </a:r>
              <a:r>
                <a:rPr lang="it-IT" altLang="ja-JP" sz="2800" dirty="0" smtClean="0"/>
                <a:t> </a:t>
              </a:r>
              <a:r>
                <a:rPr lang="it-IT" altLang="ja-JP" sz="2800" dirty="0" err="1" smtClean="0"/>
                <a:t>noriba</a:t>
              </a:r>
              <a:r>
                <a:rPr lang="it-IT" altLang="ja-JP" sz="2800" dirty="0" smtClean="0"/>
                <a:t> </a:t>
              </a:r>
              <a:r>
                <a:rPr lang="it-IT" altLang="ja-JP" sz="2800" dirty="0" err="1" smtClean="0"/>
                <a:t>wa</a:t>
              </a:r>
              <a:r>
                <a:rPr lang="it-IT" altLang="ja-JP" sz="2800" dirty="0" smtClean="0"/>
                <a:t> </a:t>
              </a:r>
              <a:r>
                <a:rPr lang="it-IT" altLang="ja-JP" sz="2800" dirty="0" err="1" smtClean="0"/>
                <a:t>doko</a:t>
              </a:r>
              <a:r>
                <a:rPr lang="it-IT" altLang="ja-JP" sz="2800" dirty="0" smtClean="0"/>
                <a:t> </a:t>
              </a:r>
              <a:r>
                <a:rPr lang="it-IT" altLang="ja-JP" sz="2800" dirty="0" err="1" smtClean="0"/>
                <a:t>deshou</a:t>
              </a:r>
              <a:r>
                <a:rPr lang="it-IT" altLang="ja-JP" sz="2800" dirty="0" smtClean="0"/>
                <a:t> ka?</a:t>
              </a: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611560" y="4898639"/>
              <a:ext cx="59298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it-IT" sz="2800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タクシー乗り場はどこでしょうか？</a:t>
              </a:r>
              <a:endParaRPr 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539552" y="5570076"/>
              <a:ext cx="50412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Dove sarebbe la fermata dei taxi?</a:t>
              </a: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2829690" y="4661300"/>
              <a:ext cx="374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ば</a:t>
              </a:r>
              <a:endParaRPr 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2123728" y="4661300"/>
              <a:ext cx="374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の</a:t>
              </a:r>
              <a:endParaRPr 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317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243" y="836712"/>
            <a:ext cx="3320088" cy="3216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Rettangolo 2"/>
          <p:cNvSpPr/>
          <p:nvPr/>
        </p:nvSpPr>
        <p:spPr>
          <a:xfrm rot="775759">
            <a:off x="2883768" y="4787377"/>
            <a:ext cx="33794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Numeri</a:t>
            </a:r>
            <a:endParaRPr lang="it-IT" sz="8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34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ja-JP" dirty="0" smtClean="0"/>
              <a:t>Numeri</a:t>
            </a:r>
            <a:r>
              <a:rPr lang="it-IT" altLang="ja-JP" dirty="0"/>
              <a:t> </a:t>
            </a:r>
            <a:r>
              <a:rPr lang="it-IT" altLang="ja-JP" dirty="0" smtClean="0"/>
              <a:t>– serie di origine cinese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15616" y="170080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一</a:t>
            </a:r>
            <a:endParaRPr lang="it-IT" altLang="ja-JP" sz="28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1115616" y="1412776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いち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280010" y="1681644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ichi</a:t>
            </a:r>
            <a:endParaRPr lang="it-IT" altLang="ja-JP" sz="2800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316160" y="168164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267744" y="2670592"/>
            <a:ext cx="455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ni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115616" y="268975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二</a:t>
            </a:r>
            <a:endParaRPr lang="it-IT" altLang="ja-JP" sz="2800" dirty="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1191392" y="2401724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に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23528" y="265324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267744" y="3678704"/>
            <a:ext cx="68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san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115616" y="36978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三</a:t>
            </a:r>
            <a:endParaRPr lang="it-IT" altLang="ja-JP" sz="2800" dirty="0" smtClean="0"/>
          </a:p>
        </p:txBody>
      </p:sp>
      <p:sp>
        <p:nvSpPr>
          <p:cNvPr id="15" name="CasellaDiTesto 14"/>
          <p:cNvSpPr txBox="1"/>
          <p:nvPr/>
        </p:nvSpPr>
        <p:spPr>
          <a:xfrm>
            <a:off x="1115616" y="3409836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さん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23528" y="366135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267744" y="4686816"/>
            <a:ext cx="1522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shi</a:t>
            </a:r>
            <a:r>
              <a:rPr lang="it-IT" altLang="ja-JP" sz="2800" dirty="0" smtClean="0"/>
              <a:t>, </a:t>
            </a:r>
            <a:r>
              <a:rPr lang="it-IT" altLang="ja-JP" sz="2800" dirty="0" err="1" smtClean="0"/>
              <a:t>yo</a:t>
            </a:r>
            <a:r>
              <a:rPr lang="it-IT" altLang="ja-JP" sz="2800" dirty="0" smtClean="0"/>
              <a:t>(n)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115616" y="470598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四</a:t>
            </a:r>
            <a:endParaRPr lang="it-IT" altLang="ja-JP" sz="2800" dirty="0" smtClean="0"/>
          </a:p>
        </p:txBody>
      </p:sp>
      <p:sp>
        <p:nvSpPr>
          <p:cNvPr id="19" name="CasellaDiTesto 18"/>
          <p:cNvSpPr txBox="1"/>
          <p:nvPr/>
        </p:nvSpPr>
        <p:spPr>
          <a:xfrm>
            <a:off x="971600" y="4417948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し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23528" y="466946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2267744" y="5694928"/>
            <a:ext cx="53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go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115616" y="571409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五</a:t>
            </a:r>
            <a:endParaRPr lang="it-IT" altLang="ja-JP" sz="2800" dirty="0" smtClean="0"/>
          </a:p>
        </p:txBody>
      </p:sp>
      <p:sp>
        <p:nvSpPr>
          <p:cNvPr id="23" name="CasellaDiTesto 22"/>
          <p:cNvSpPr txBox="1"/>
          <p:nvPr/>
        </p:nvSpPr>
        <p:spPr>
          <a:xfrm>
            <a:off x="1186111" y="5426060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ご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23528" y="56775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5724128" y="170080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六</a:t>
            </a:r>
            <a:endParaRPr lang="it-IT" altLang="ja-JP" sz="2800" dirty="0" smtClean="0"/>
          </a:p>
        </p:txBody>
      </p:sp>
      <p:sp>
        <p:nvSpPr>
          <p:cNvPr id="26" name="CasellaDiTesto 25"/>
          <p:cNvSpPr txBox="1"/>
          <p:nvPr/>
        </p:nvSpPr>
        <p:spPr>
          <a:xfrm>
            <a:off x="5724128" y="1412776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ろく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888522" y="1681644"/>
            <a:ext cx="841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roku</a:t>
            </a:r>
            <a:endParaRPr lang="it-IT" altLang="ja-JP" sz="2800" dirty="0" smtClean="0"/>
          </a:p>
        </p:txBody>
      </p:sp>
      <p:sp>
        <p:nvSpPr>
          <p:cNvPr id="28" name="CasellaDiTesto 27"/>
          <p:cNvSpPr txBox="1"/>
          <p:nvPr/>
        </p:nvSpPr>
        <p:spPr>
          <a:xfrm>
            <a:off x="4924672" y="168164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6876256" y="2670592"/>
            <a:ext cx="1936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shichi</a:t>
            </a:r>
            <a:r>
              <a:rPr lang="it-IT" altLang="ja-JP" sz="2800" dirty="0" smtClean="0"/>
              <a:t>, nana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5724128" y="268975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七</a:t>
            </a:r>
            <a:endParaRPr lang="it-IT" altLang="ja-JP" sz="2800" dirty="0" smtClean="0"/>
          </a:p>
        </p:txBody>
      </p:sp>
      <p:sp>
        <p:nvSpPr>
          <p:cNvPr id="31" name="CasellaDiTesto 30"/>
          <p:cNvSpPr txBox="1"/>
          <p:nvPr/>
        </p:nvSpPr>
        <p:spPr>
          <a:xfrm>
            <a:off x="5968412" y="2401724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なな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4932040" y="265324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6876256" y="3678704"/>
            <a:ext cx="968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hachi</a:t>
            </a:r>
            <a:endParaRPr lang="it-IT" altLang="ja-JP" sz="2800" dirty="0" smtClean="0"/>
          </a:p>
        </p:txBody>
      </p:sp>
      <p:sp>
        <p:nvSpPr>
          <p:cNvPr id="34" name="CasellaDiTesto 33"/>
          <p:cNvSpPr txBox="1"/>
          <p:nvPr/>
        </p:nvSpPr>
        <p:spPr>
          <a:xfrm>
            <a:off x="5724128" y="36978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八</a:t>
            </a:r>
            <a:endParaRPr lang="it-IT" altLang="ja-JP" sz="2800" dirty="0" smtClean="0"/>
          </a:p>
        </p:txBody>
      </p:sp>
      <p:sp>
        <p:nvSpPr>
          <p:cNvPr id="35" name="CasellaDiTesto 34"/>
          <p:cNvSpPr txBox="1"/>
          <p:nvPr/>
        </p:nvSpPr>
        <p:spPr>
          <a:xfrm>
            <a:off x="5724128" y="3409836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はち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4932040" y="366135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6876256" y="4686816"/>
            <a:ext cx="699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kyū</a:t>
            </a:r>
            <a:endParaRPr lang="it-IT" altLang="ja-JP" sz="2800" dirty="0" smtClean="0"/>
          </a:p>
        </p:txBody>
      </p:sp>
      <p:sp>
        <p:nvSpPr>
          <p:cNvPr id="38" name="CasellaDiTesto 37"/>
          <p:cNvSpPr txBox="1"/>
          <p:nvPr/>
        </p:nvSpPr>
        <p:spPr>
          <a:xfrm>
            <a:off x="5724128" y="470598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九</a:t>
            </a:r>
            <a:endParaRPr lang="it-IT" altLang="ja-JP" sz="2800" dirty="0" smtClean="0"/>
          </a:p>
        </p:txBody>
      </p:sp>
      <p:sp>
        <p:nvSpPr>
          <p:cNvPr id="39" name="CasellaDiTesto 38"/>
          <p:cNvSpPr txBox="1"/>
          <p:nvPr/>
        </p:nvSpPr>
        <p:spPr>
          <a:xfrm>
            <a:off x="5633467" y="4417948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きゅう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4932040" y="466946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6876256" y="5694928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jū</a:t>
            </a:r>
            <a:endParaRPr lang="it-IT" altLang="ja-JP" sz="2800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5724128" y="571409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十</a:t>
            </a:r>
            <a:endParaRPr lang="it-IT" altLang="ja-JP" sz="2800" dirty="0" smtClean="0"/>
          </a:p>
        </p:txBody>
      </p:sp>
      <p:sp>
        <p:nvSpPr>
          <p:cNvPr id="43" name="CasellaDiTesto 42"/>
          <p:cNvSpPr txBox="1"/>
          <p:nvPr/>
        </p:nvSpPr>
        <p:spPr>
          <a:xfrm>
            <a:off x="5617139" y="5426060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じゅう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4860032" y="566124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1322594" y="4428948"/>
            <a:ext cx="729126" cy="32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よん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1195788" y="4425531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/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5488848" y="2404560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しち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5847330" y="2412724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/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cxnSp>
        <p:nvCxnSpPr>
          <p:cNvPr id="53" name="Connettore 1 52"/>
          <p:cNvCxnSpPr/>
          <p:nvPr/>
        </p:nvCxnSpPr>
        <p:spPr>
          <a:xfrm>
            <a:off x="4211960" y="1412776"/>
            <a:ext cx="0" cy="51125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14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ja-JP" dirty="0" smtClean="0"/>
              <a:t>Numeri</a:t>
            </a:r>
            <a:r>
              <a:rPr lang="it-IT" altLang="ja-JP" dirty="0"/>
              <a:t> </a:t>
            </a:r>
            <a:r>
              <a:rPr lang="it-IT" altLang="ja-JP" dirty="0" smtClean="0"/>
              <a:t>– serie di origine cinese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15616" y="170080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十一</a:t>
            </a:r>
            <a:endParaRPr lang="it-IT" altLang="ja-JP" sz="28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1503916" y="1412776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いち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280010" y="1681644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jūichi</a:t>
            </a:r>
            <a:endParaRPr lang="it-IT" altLang="ja-JP" sz="2800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316160" y="168164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267744" y="2670592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/>
              <a:t>jūni</a:t>
            </a:r>
            <a:endParaRPr lang="it-IT" altLang="ja-JP" sz="2800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949637" y="268975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/>
              <a:t>十二</a:t>
            </a:r>
            <a:endParaRPr lang="it-IT" altLang="ja-JP" sz="2800" dirty="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1403648" y="2401724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に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23528" y="265324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267744" y="3678704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/>
              <a:t>jū</a:t>
            </a:r>
            <a:r>
              <a:rPr lang="it-IT" altLang="ja-JP" sz="2800" dirty="0" err="1" smtClean="0"/>
              <a:t>san</a:t>
            </a:r>
            <a:endParaRPr lang="it-IT" altLang="ja-JP" sz="2800" dirty="0" smtClean="0"/>
          </a:p>
        </p:txBody>
      </p:sp>
      <p:sp>
        <p:nvSpPr>
          <p:cNvPr id="14" name="CasellaDiTesto 13"/>
          <p:cNvSpPr txBox="1"/>
          <p:nvPr/>
        </p:nvSpPr>
        <p:spPr>
          <a:xfrm>
            <a:off x="857688" y="369786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/>
              <a:t>十三</a:t>
            </a:r>
            <a:endParaRPr lang="it-IT" altLang="ja-JP" sz="2800" dirty="0" smtClean="0"/>
          </a:p>
        </p:txBody>
      </p:sp>
      <p:sp>
        <p:nvSpPr>
          <p:cNvPr id="15" name="CasellaDiTesto 14"/>
          <p:cNvSpPr txBox="1"/>
          <p:nvPr/>
        </p:nvSpPr>
        <p:spPr>
          <a:xfrm>
            <a:off x="1243304" y="3409836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さん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23528" y="366135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967204" y="1404612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じゅう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827584" y="2401143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じゅう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683568" y="3397812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じゅう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1547664" y="4489956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…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6865046" y="1682225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ni</a:t>
            </a:r>
            <a:r>
              <a:rPr lang="it-IT" altLang="ja-JP" sz="2800" dirty="0" err="1"/>
              <a:t>jū</a:t>
            </a:r>
            <a:endParaRPr lang="it-IT" altLang="ja-JP" sz="2800" dirty="0" smtClean="0"/>
          </a:p>
        </p:txBody>
      </p:sp>
      <p:sp>
        <p:nvSpPr>
          <p:cNvPr id="53" name="CasellaDiTesto 52"/>
          <p:cNvSpPr txBox="1"/>
          <p:nvPr/>
        </p:nvSpPr>
        <p:spPr>
          <a:xfrm>
            <a:off x="5546939" y="170138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二</a:t>
            </a:r>
            <a:r>
              <a:rPr lang="ja-JP" altLang="it-IT" sz="2800" dirty="0"/>
              <a:t>十</a:t>
            </a:r>
            <a:endParaRPr lang="it-IT" altLang="ja-JP" sz="2800" dirty="0" smtClean="0"/>
          </a:p>
        </p:txBody>
      </p:sp>
      <p:sp>
        <p:nvSpPr>
          <p:cNvPr id="54" name="CasellaDiTesto 53"/>
          <p:cNvSpPr txBox="1"/>
          <p:nvPr/>
        </p:nvSpPr>
        <p:spPr>
          <a:xfrm>
            <a:off x="5580112" y="1413357"/>
            <a:ext cx="34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に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4920830" y="166487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5812464" y="1412776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じゅう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57" name="CasellaDiTesto 56"/>
          <p:cNvSpPr txBox="1"/>
          <p:nvPr/>
        </p:nvSpPr>
        <p:spPr>
          <a:xfrm>
            <a:off x="2267744" y="5622920"/>
            <a:ext cx="97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jūkyū</a:t>
            </a:r>
            <a:endParaRPr lang="it-IT" altLang="ja-JP" sz="2800" dirty="0" smtClean="0"/>
          </a:p>
        </p:txBody>
      </p:sp>
      <p:sp>
        <p:nvSpPr>
          <p:cNvPr id="58" name="CasellaDiTesto 57"/>
          <p:cNvSpPr txBox="1"/>
          <p:nvPr/>
        </p:nvSpPr>
        <p:spPr>
          <a:xfrm>
            <a:off x="857688" y="564208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十九</a:t>
            </a:r>
            <a:endParaRPr lang="it-IT" altLang="ja-JP" sz="2800" dirty="0" smtClean="0"/>
          </a:p>
        </p:txBody>
      </p:sp>
      <p:sp>
        <p:nvSpPr>
          <p:cNvPr id="59" name="CasellaDiTesto 58"/>
          <p:cNvSpPr txBox="1"/>
          <p:nvPr/>
        </p:nvSpPr>
        <p:spPr>
          <a:xfrm>
            <a:off x="1250586" y="5354052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きゅう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323528" y="560556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683568" y="5342028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じゅう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6876256" y="2690337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nijūichi</a:t>
            </a:r>
            <a:endParaRPr lang="it-IT" altLang="ja-JP" sz="2800" dirty="0" smtClean="0"/>
          </a:p>
        </p:txBody>
      </p:sp>
      <p:sp>
        <p:nvSpPr>
          <p:cNvPr id="63" name="CasellaDiTesto 62"/>
          <p:cNvSpPr txBox="1"/>
          <p:nvPr/>
        </p:nvSpPr>
        <p:spPr>
          <a:xfrm>
            <a:off x="5542364" y="2709501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二十</a:t>
            </a:r>
            <a:r>
              <a:rPr lang="ja-JP" altLang="it-IT" sz="2800" dirty="0"/>
              <a:t>一</a:t>
            </a:r>
            <a:endParaRPr lang="it-IT" altLang="ja-JP" sz="2800" dirty="0" smtClean="0"/>
          </a:p>
        </p:txBody>
      </p:sp>
      <p:sp>
        <p:nvSpPr>
          <p:cNvPr id="64" name="CasellaDiTesto 63"/>
          <p:cNvSpPr txBox="1"/>
          <p:nvPr/>
        </p:nvSpPr>
        <p:spPr>
          <a:xfrm>
            <a:off x="5591322" y="2421469"/>
            <a:ext cx="34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に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4932040" y="267298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5804300" y="2452076"/>
            <a:ext cx="662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2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じゅう</a:t>
            </a:r>
            <a:endParaRPr lang="it-IT" sz="12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6272772" y="2429052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いち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68" name="CasellaDiTesto 67"/>
          <p:cNvSpPr txBox="1"/>
          <p:nvPr/>
        </p:nvSpPr>
        <p:spPr>
          <a:xfrm>
            <a:off x="6865046" y="3698449"/>
            <a:ext cx="100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nijūni</a:t>
            </a:r>
            <a:endParaRPr lang="it-IT" altLang="ja-JP" sz="2800" dirty="0" smtClean="0"/>
          </a:p>
        </p:txBody>
      </p:sp>
      <p:sp>
        <p:nvSpPr>
          <p:cNvPr id="69" name="CasellaDiTesto 68"/>
          <p:cNvSpPr txBox="1"/>
          <p:nvPr/>
        </p:nvSpPr>
        <p:spPr>
          <a:xfrm>
            <a:off x="5470356" y="371761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/>
              <a:t>二</a:t>
            </a:r>
            <a:r>
              <a:rPr lang="ja-JP" altLang="it-IT" sz="2800" dirty="0" smtClean="0"/>
              <a:t>十</a:t>
            </a:r>
            <a:r>
              <a:rPr lang="ja-JP" altLang="it-IT" sz="2800" dirty="0"/>
              <a:t>二</a:t>
            </a:r>
            <a:endParaRPr lang="it-IT" altLang="ja-JP" sz="2800" dirty="0" smtClean="0"/>
          </a:p>
        </p:txBody>
      </p:sp>
      <p:sp>
        <p:nvSpPr>
          <p:cNvPr id="70" name="CasellaDiTesto 69"/>
          <p:cNvSpPr txBox="1"/>
          <p:nvPr/>
        </p:nvSpPr>
        <p:spPr>
          <a:xfrm>
            <a:off x="6320088" y="3429581"/>
            <a:ext cx="34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に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4920830" y="368109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72" name="CasellaDiTesto 71"/>
          <p:cNvSpPr txBox="1"/>
          <p:nvPr/>
        </p:nvSpPr>
        <p:spPr>
          <a:xfrm>
            <a:off x="5712918" y="3429000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じゅう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73" name="CasellaDiTesto 72"/>
          <p:cNvSpPr txBox="1"/>
          <p:nvPr/>
        </p:nvSpPr>
        <p:spPr>
          <a:xfrm>
            <a:off x="5528000" y="3429000"/>
            <a:ext cx="34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に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74" name="CasellaDiTesto 73"/>
          <p:cNvSpPr txBox="1"/>
          <p:nvPr/>
        </p:nvSpPr>
        <p:spPr>
          <a:xfrm>
            <a:off x="5939068" y="4489956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…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6804248" y="5622920"/>
            <a:ext cx="148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/>
              <a:t>kyū</a:t>
            </a:r>
            <a:r>
              <a:rPr lang="it-IT" altLang="ja-JP" sz="2800" dirty="0" err="1" smtClean="0"/>
              <a:t>jūkyū</a:t>
            </a:r>
            <a:endParaRPr lang="it-IT" altLang="ja-JP" sz="2800" dirty="0" smtClean="0"/>
          </a:p>
        </p:txBody>
      </p:sp>
      <p:sp>
        <p:nvSpPr>
          <p:cNvPr id="76" name="CasellaDiTesto 75"/>
          <p:cNvSpPr txBox="1"/>
          <p:nvPr/>
        </p:nvSpPr>
        <p:spPr>
          <a:xfrm>
            <a:off x="5394192" y="564208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/>
              <a:t>九</a:t>
            </a:r>
            <a:r>
              <a:rPr lang="ja-JP" altLang="it-IT" sz="2800" dirty="0" smtClean="0"/>
              <a:t>十九</a:t>
            </a:r>
            <a:endParaRPr lang="it-IT" altLang="ja-JP" sz="2800" dirty="0" smtClean="0"/>
          </a:p>
        </p:txBody>
      </p:sp>
      <p:sp>
        <p:nvSpPr>
          <p:cNvPr id="77" name="CasellaDiTesto 76"/>
          <p:cNvSpPr txBox="1"/>
          <p:nvPr/>
        </p:nvSpPr>
        <p:spPr>
          <a:xfrm>
            <a:off x="6202810" y="5409732"/>
            <a:ext cx="729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2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きゅう</a:t>
            </a:r>
            <a:endParaRPr lang="it-IT" sz="12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4860032" y="560556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99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5668448" y="5397708"/>
            <a:ext cx="729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2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じゅう</a:t>
            </a:r>
            <a:endParaRPr lang="it-IT" sz="12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80" name="CasellaDiTesto 79"/>
          <p:cNvSpPr txBox="1"/>
          <p:nvPr/>
        </p:nvSpPr>
        <p:spPr>
          <a:xfrm>
            <a:off x="5164392" y="5397708"/>
            <a:ext cx="729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2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きゅう</a:t>
            </a:r>
            <a:endParaRPr lang="it-IT" sz="12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cxnSp>
        <p:nvCxnSpPr>
          <p:cNvPr id="81" name="Connettore 1 80"/>
          <p:cNvCxnSpPr/>
          <p:nvPr/>
        </p:nvCxnSpPr>
        <p:spPr>
          <a:xfrm>
            <a:off x="4211960" y="1412776"/>
            <a:ext cx="0" cy="51125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1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ja-JP" dirty="0" smtClean="0"/>
              <a:t>Numeri</a:t>
            </a:r>
            <a:r>
              <a:rPr lang="it-IT" altLang="ja-JP" dirty="0"/>
              <a:t> </a:t>
            </a:r>
            <a:r>
              <a:rPr lang="it-IT" altLang="ja-JP" dirty="0" smtClean="0"/>
              <a:t>– serie di origine cinese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16160" y="1681644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899592" y="1404612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ひゃく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1004893" y="170080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百</a:t>
            </a:r>
            <a:endParaRPr lang="it-IT" altLang="ja-JP" sz="2800" dirty="0" smtClean="0"/>
          </a:p>
        </p:txBody>
      </p:sp>
      <p:sp>
        <p:nvSpPr>
          <p:cNvPr id="81" name="CasellaDiTesto 80"/>
          <p:cNvSpPr txBox="1"/>
          <p:nvPr/>
        </p:nvSpPr>
        <p:spPr>
          <a:xfrm>
            <a:off x="323528" y="3030632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1269239" y="2753600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せん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83" name="CasellaDiTesto 82"/>
          <p:cNvSpPr txBox="1"/>
          <p:nvPr/>
        </p:nvSpPr>
        <p:spPr>
          <a:xfrm>
            <a:off x="1283879" y="304979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/>
              <a:t>千</a:t>
            </a:r>
            <a:endParaRPr lang="it-IT" altLang="ja-JP" sz="2800" dirty="0" smtClean="0"/>
          </a:p>
        </p:txBody>
      </p:sp>
      <p:sp>
        <p:nvSpPr>
          <p:cNvPr id="84" name="CasellaDiTesto 83"/>
          <p:cNvSpPr txBox="1"/>
          <p:nvPr/>
        </p:nvSpPr>
        <p:spPr>
          <a:xfrm>
            <a:off x="323528" y="4254768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10.000</a:t>
            </a:r>
          </a:p>
        </p:txBody>
      </p:sp>
      <p:sp>
        <p:nvSpPr>
          <p:cNvPr id="85" name="CasellaDiTesto 84"/>
          <p:cNvSpPr txBox="1"/>
          <p:nvPr/>
        </p:nvSpPr>
        <p:spPr>
          <a:xfrm>
            <a:off x="1493341" y="3977736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まん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86" name="CasellaDiTesto 85"/>
          <p:cNvSpPr txBox="1"/>
          <p:nvPr/>
        </p:nvSpPr>
        <p:spPr>
          <a:xfrm>
            <a:off x="1507981" y="427393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万</a:t>
            </a:r>
            <a:endParaRPr lang="it-IT" altLang="ja-JP" sz="2800" dirty="0" smtClean="0"/>
          </a:p>
        </p:txBody>
      </p:sp>
      <p:sp>
        <p:nvSpPr>
          <p:cNvPr id="87" name="CasellaDiTesto 86"/>
          <p:cNvSpPr txBox="1"/>
          <p:nvPr/>
        </p:nvSpPr>
        <p:spPr>
          <a:xfrm>
            <a:off x="323528" y="5426060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100.000.000</a:t>
            </a:r>
          </a:p>
        </p:txBody>
      </p:sp>
      <p:sp>
        <p:nvSpPr>
          <p:cNvPr id="88" name="CasellaDiTesto 87"/>
          <p:cNvSpPr txBox="1"/>
          <p:nvPr/>
        </p:nvSpPr>
        <p:spPr>
          <a:xfrm>
            <a:off x="2728052" y="5085184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おく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89" name="CasellaDiTesto 88"/>
          <p:cNvSpPr txBox="1"/>
          <p:nvPr/>
        </p:nvSpPr>
        <p:spPr>
          <a:xfrm>
            <a:off x="2372077" y="538138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/>
              <a:t>一</a:t>
            </a:r>
            <a:r>
              <a:rPr lang="ja-JP" altLang="it-IT" sz="2800" dirty="0" smtClean="0"/>
              <a:t>億</a:t>
            </a:r>
            <a:endParaRPr lang="it-IT" altLang="ja-JP" sz="2800" dirty="0" smtClean="0"/>
          </a:p>
        </p:txBody>
      </p:sp>
      <p:sp>
        <p:nvSpPr>
          <p:cNvPr id="90" name="CasellaDiTesto 89"/>
          <p:cNvSpPr txBox="1"/>
          <p:nvPr/>
        </p:nvSpPr>
        <p:spPr>
          <a:xfrm>
            <a:off x="2339752" y="5085184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いち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91" name="CasellaDiTesto 90"/>
          <p:cNvSpPr txBox="1"/>
          <p:nvPr/>
        </p:nvSpPr>
        <p:spPr>
          <a:xfrm>
            <a:off x="5578085" y="1484784"/>
            <a:ext cx="2458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Attenzione che:</a:t>
            </a:r>
          </a:p>
        </p:txBody>
      </p:sp>
      <p:sp>
        <p:nvSpPr>
          <p:cNvPr id="92" name="CasellaDiTesto 91"/>
          <p:cNvSpPr txBox="1"/>
          <p:nvPr/>
        </p:nvSpPr>
        <p:spPr>
          <a:xfrm>
            <a:off x="4492482" y="2348880"/>
            <a:ext cx="1999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1.000.000 = </a:t>
            </a:r>
          </a:p>
        </p:txBody>
      </p:sp>
      <p:sp>
        <p:nvSpPr>
          <p:cNvPr id="93" name="CasellaDiTesto 92"/>
          <p:cNvSpPr txBox="1"/>
          <p:nvPr/>
        </p:nvSpPr>
        <p:spPr>
          <a:xfrm>
            <a:off x="4501915" y="3049796"/>
            <a:ext cx="4174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rgbClr val="FF0000"/>
                </a:solidFill>
              </a:rPr>
              <a:t>(1 milione = 100 × 10.000)</a:t>
            </a:r>
          </a:p>
        </p:txBody>
      </p:sp>
      <p:sp>
        <p:nvSpPr>
          <p:cNvPr id="94" name="CasellaDiTesto 93"/>
          <p:cNvSpPr txBox="1"/>
          <p:nvPr/>
        </p:nvSpPr>
        <p:spPr>
          <a:xfrm>
            <a:off x="6298165" y="2060848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ひゃく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95" name="CasellaDiTesto 94"/>
          <p:cNvSpPr txBox="1"/>
          <p:nvPr/>
        </p:nvSpPr>
        <p:spPr>
          <a:xfrm>
            <a:off x="6475474" y="235704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百</a:t>
            </a:r>
            <a:endParaRPr lang="it-IT" altLang="ja-JP" sz="2800" dirty="0" smtClean="0"/>
          </a:p>
        </p:txBody>
      </p:sp>
      <p:sp>
        <p:nvSpPr>
          <p:cNvPr id="96" name="CasellaDiTesto 95"/>
          <p:cNvSpPr txBox="1"/>
          <p:nvPr/>
        </p:nvSpPr>
        <p:spPr>
          <a:xfrm>
            <a:off x="6902489" y="2060848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まん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97" name="CasellaDiTesto 96"/>
          <p:cNvSpPr txBox="1"/>
          <p:nvPr/>
        </p:nvSpPr>
        <p:spPr>
          <a:xfrm>
            <a:off x="6906554" y="235704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万</a:t>
            </a:r>
            <a:endParaRPr lang="it-IT" altLang="ja-JP" sz="2800" dirty="0" smtClean="0"/>
          </a:p>
        </p:txBody>
      </p:sp>
      <p:sp>
        <p:nvSpPr>
          <p:cNvPr id="98" name="CasellaDiTesto 97"/>
          <p:cNvSpPr txBox="1"/>
          <p:nvPr/>
        </p:nvSpPr>
        <p:spPr>
          <a:xfrm>
            <a:off x="4355976" y="4437112"/>
            <a:ext cx="2643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1.000.000.000 = </a:t>
            </a:r>
          </a:p>
        </p:txBody>
      </p:sp>
      <p:sp>
        <p:nvSpPr>
          <p:cNvPr id="99" name="CasellaDiTesto 98"/>
          <p:cNvSpPr txBox="1"/>
          <p:nvPr/>
        </p:nvSpPr>
        <p:spPr>
          <a:xfrm>
            <a:off x="4067944" y="5138028"/>
            <a:ext cx="4926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rgbClr val="FF0000"/>
                </a:solidFill>
              </a:rPr>
              <a:t>(1 miliardo = 10 × 100.000.000)</a:t>
            </a:r>
          </a:p>
        </p:txBody>
      </p:sp>
      <p:sp>
        <p:nvSpPr>
          <p:cNvPr id="100" name="CasellaDiTesto 99"/>
          <p:cNvSpPr txBox="1"/>
          <p:nvPr/>
        </p:nvSpPr>
        <p:spPr>
          <a:xfrm>
            <a:off x="6837541" y="441794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十</a:t>
            </a:r>
            <a:r>
              <a:rPr lang="ja-JP" altLang="it-IT" sz="2800" dirty="0"/>
              <a:t>億</a:t>
            </a:r>
            <a:endParaRPr lang="it-IT" altLang="ja-JP" sz="2800" dirty="0" smtClean="0"/>
          </a:p>
        </p:txBody>
      </p:sp>
      <p:sp>
        <p:nvSpPr>
          <p:cNvPr id="101" name="CasellaDiTesto 100"/>
          <p:cNvSpPr txBox="1"/>
          <p:nvPr/>
        </p:nvSpPr>
        <p:spPr>
          <a:xfrm>
            <a:off x="6663421" y="4117892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じゅう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02" name="CasellaDiTesto 101"/>
          <p:cNvSpPr txBox="1"/>
          <p:nvPr/>
        </p:nvSpPr>
        <p:spPr>
          <a:xfrm>
            <a:off x="7217040" y="4121171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おく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448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ja-JP" dirty="0" smtClean="0"/>
              <a:t>Numeri</a:t>
            </a:r>
            <a:r>
              <a:rPr lang="it-IT" altLang="ja-JP" dirty="0"/>
              <a:t> </a:t>
            </a:r>
            <a:r>
              <a:rPr lang="it-IT" altLang="ja-JP" dirty="0" smtClean="0"/>
              <a:t>– serie di origine cinese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16160" y="2886616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300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1538618" y="2609584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び</a:t>
            </a:r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ゃく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1211871" y="290578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/>
              <a:t>三百</a:t>
            </a:r>
            <a:endParaRPr lang="it-IT" altLang="ja-JP" sz="2800" dirty="0" smtClean="0"/>
          </a:p>
        </p:txBody>
      </p:sp>
      <p:sp>
        <p:nvSpPr>
          <p:cNvPr id="81" name="CasellaDiTesto 80"/>
          <p:cNvSpPr txBox="1"/>
          <p:nvPr/>
        </p:nvSpPr>
        <p:spPr>
          <a:xfrm>
            <a:off x="5156142" y="2886616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3000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6472468" y="2636912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ぜん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83" name="CasellaDiTesto 82"/>
          <p:cNvSpPr txBox="1"/>
          <p:nvPr/>
        </p:nvSpPr>
        <p:spPr>
          <a:xfrm>
            <a:off x="6116493" y="290578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/>
              <a:t>三</a:t>
            </a:r>
            <a:r>
              <a:rPr lang="ja-JP" altLang="it-IT" sz="2800" dirty="0" smtClean="0"/>
              <a:t>千</a:t>
            </a:r>
            <a:endParaRPr lang="it-IT" altLang="ja-JP" sz="2800" dirty="0" smtClean="0"/>
          </a:p>
        </p:txBody>
      </p:sp>
      <p:sp>
        <p:nvSpPr>
          <p:cNvPr id="91" name="CasellaDiTesto 90"/>
          <p:cNvSpPr txBox="1"/>
          <p:nvPr/>
        </p:nvSpPr>
        <p:spPr>
          <a:xfrm>
            <a:off x="744905" y="1484784"/>
            <a:ext cx="552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Attenzione alle modifiche eufoniche: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143876" y="2617167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さん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2398947" y="2889452"/>
            <a:ext cx="1549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san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byaku</a:t>
            </a:r>
            <a:endParaRPr lang="it-IT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323528" y="3822720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600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1545986" y="3562016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ぴゃく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219239" y="384188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六百</a:t>
            </a:r>
            <a:endParaRPr lang="it-IT" altLang="ja-JP" sz="2800" dirty="0" smtClean="0"/>
          </a:p>
        </p:txBody>
      </p:sp>
      <p:sp>
        <p:nvSpPr>
          <p:cNvPr id="34" name="CasellaDiTesto 33"/>
          <p:cNvSpPr txBox="1"/>
          <p:nvPr/>
        </p:nvSpPr>
        <p:spPr>
          <a:xfrm>
            <a:off x="1163132" y="3553271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ろっ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2406315" y="3825556"/>
            <a:ext cx="1545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rop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pyaku</a:t>
            </a:r>
            <a:endParaRPr lang="it-IT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323528" y="4830832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800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1545986" y="4570128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ぴゃく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1219239" y="484999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八百</a:t>
            </a:r>
            <a:endParaRPr lang="it-IT" altLang="ja-JP" sz="2800" dirty="0" smtClean="0"/>
          </a:p>
        </p:txBody>
      </p:sp>
      <p:sp>
        <p:nvSpPr>
          <p:cNvPr id="39" name="CasellaDiTesto 38"/>
          <p:cNvSpPr txBox="1"/>
          <p:nvPr/>
        </p:nvSpPr>
        <p:spPr>
          <a:xfrm>
            <a:off x="1163132" y="4561383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はっ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2406315" y="4833668"/>
            <a:ext cx="1598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hap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pyaku</a:t>
            </a:r>
            <a:endParaRPr lang="it-IT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6084168" y="2644495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さん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6982529" y="2852936"/>
            <a:ext cx="1186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san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zen</a:t>
            </a:r>
            <a:endParaRPr lang="it-IT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5076056" y="414908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8000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6370522" y="3869793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せん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6043775" y="414966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八</a:t>
            </a:r>
            <a:r>
              <a:rPr lang="ja-JP" altLang="it-IT" sz="2800" dirty="0"/>
              <a:t>千</a:t>
            </a:r>
            <a:endParaRPr lang="it-IT" altLang="ja-JP" sz="2800" dirty="0" smtClean="0"/>
          </a:p>
        </p:txBody>
      </p:sp>
      <p:sp>
        <p:nvSpPr>
          <p:cNvPr id="47" name="CasellaDiTesto 46"/>
          <p:cNvSpPr txBox="1"/>
          <p:nvPr/>
        </p:nvSpPr>
        <p:spPr>
          <a:xfrm>
            <a:off x="5987668" y="3861048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はっ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7230851" y="4133333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has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sen</a:t>
            </a:r>
            <a:endParaRPr lang="it-IT" altLang="ja-JP" sz="2800" dirty="0" smtClean="0">
              <a:solidFill>
                <a:srgbClr val="FF0000"/>
              </a:solidFill>
            </a:endParaRPr>
          </a:p>
        </p:txBody>
      </p:sp>
      <p:cxnSp>
        <p:nvCxnSpPr>
          <p:cNvPr id="50" name="Connettore 1 49"/>
          <p:cNvCxnSpPr/>
          <p:nvPr/>
        </p:nvCxnSpPr>
        <p:spPr>
          <a:xfrm>
            <a:off x="4572000" y="2478513"/>
            <a:ext cx="0" cy="34563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7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950296"/>
            <a:ext cx="8229600" cy="1143000"/>
          </a:xfrm>
        </p:spPr>
        <p:txBody>
          <a:bodyPr/>
          <a:lstStyle/>
          <a:p>
            <a:r>
              <a:rPr lang="it-IT" dirty="0" smtClean="0"/>
              <a:t>Ripasso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6"/>
          <a:stretch/>
        </p:blipFill>
        <p:spPr>
          <a:xfrm>
            <a:off x="2286000" y="1709928"/>
            <a:ext cx="4572000" cy="3090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04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ja-JP" dirty="0" smtClean="0"/>
              <a:t>Numeri</a:t>
            </a:r>
            <a:r>
              <a:rPr lang="it-IT" altLang="ja-JP" dirty="0"/>
              <a:t> </a:t>
            </a:r>
            <a:r>
              <a:rPr lang="it-IT" altLang="ja-JP" dirty="0" smtClean="0"/>
              <a:t>– serie di origine cinese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502046" y="2996952"/>
            <a:ext cx="277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2800" dirty="0" smtClean="0"/>
              <a:t>三千八百七十</a:t>
            </a:r>
            <a:r>
              <a:rPr lang="ja-JP" altLang="it-IT" sz="2800" dirty="0"/>
              <a:t>五</a:t>
            </a:r>
            <a:endParaRPr lang="it-IT" altLang="ja-JP" sz="2800" dirty="0" smtClean="0"/>
          </a:p>
        </p:txBody>
      </p:sp>
      <p:sp>
        <p:nvSpPr>
          <p:cNvPr id="15" name="CasellaDiTesto 14"/>
          <p:cNvSpPr txBox="1"/>
          <p:nvPr/>
        </p:nvSpPr>
        <p:spPr>
          <a:xfrm>
            <a:off x="3518711" y="2800125"/>
            <a:ext cx="498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2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さん</a:t>
            </a:r>
            <a:endParaRPr lang="it-IT" sz="12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2385023" y="2977788"/>
            <a:ext cx="1176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3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87</a:t>
            </a:r>
            <a:r>
              <a:rPr lang="it-IT" altLang="ja-JP" sz="2800" b="1" dirty="0" smtClean="0">
                <a:solidFill>
                  <a:srgbClr val="FF0000"/>
                </a:solidFill>
              </a:rPr>
              <a:t>5 =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3878751" y="2803952"/>
            <a:ext cx="498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2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ぜ</a:t>
            </a:r>
            <a:r>
              <a:rPr lang="ja-JP" altLang="it-IT" sz="12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ん</a:t>
            </a:r>
            <a:endParaRPr lang="it-IT" sz="12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82" name="CasellaDiTesto 81"/>
          <p:cNvSpPr txBox="1"/>
          <p:nvPr/>
        </p:nvSpPr>
        <p:spPr>
          <a:xfrm>
            <a:off x="4232739" y="2811181"/>
            <a:ext cx="970467" cy="27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2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はっぴゃく</a:t>
            </a:r>
            <a:endParaRPr lang="it-IT" sz="12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83" name="CasellaDiTesto 82"/>
          <p:cNvSpPr txBox="1"/>
          <p:nvPr/>
        </p:nvSpPr>
        <p:spPr>
          <a:xfrm>
            <a:off x="4994526" y="2821655"/>
            <a:ext cx="1174265" cy="286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2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ななじゅうご</a:t>
            </a:r>
            <a:endParaRPr lang="it-IT" sz="12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84" name="CasellaDiTesto 83"/>
          <p:cNvSpPr txBox="1"/>
          <p:nvPr/>
        </p:nvSpPr>
        <p:spPr>
          <a:xfrm>
            <a:off x="2535065" y="3573016"/>
            <a:ext cx="4197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sanzen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ja-JP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happyaku</a:t>
            </a:r>
            <a:r>
              <a:rPr lang="it-IT" altLang="ja-JP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ja-JP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nanajū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go</a:t>
            </a:r>
          </a:p>
        </p:txBody>
      </p:sp>
      <p:sp>
        <p:nvSpPr>
          <p:cNvPr id="85" name="CasellaDiTesto 84"/>
          <p:cNvSpPr txBox="1"/>
          <p:nvPr/>
        </p:nvSpPr>
        <p:spPr>
          <a:xfrm>
            <a:off x="2621516" y="4057908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rgbClr val="FF0000"/>
                </a:solidFill>
              </a:rPr>
              <a:t>3000</a:t>
            </a:r>
          </a:p>
        </p:txBody>
      </p:sp>
      <p:sp>
        <p:nvSpPr>
          <p:cNvPr id="86" name="CasellaDiTesto 85"/>
          <p:cNvSpPr txBox="1"/>
          <p:nvPr/>
        </p:nvSpPr>
        <p:spPr>
          <a:xfrm>
            <a:off x="3465143" y="405790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7" name="CasellaDiTesto 86"/>
          <p:cNvSpPr txBox="1"/>
          <p:nvPr/>
        </p:nvSpPr>
        <p:spPr>
          <a:xfrm>
            <a:off x="4028394" y="4057908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rgbClr val="FF0000"/>
                </a:solidFill>
              </a:rPr>
              <a:t>800</a:t>
            </a:r>
          </a:p>
        </p:txBody>
      </p:sp>
      <p:sp>
        <p:nvSpPr>
          <p:cNvPr id="88" name="CasellaDiTesto 87"/>
          <p:cNvSpPr txBox="1"/>
          <p:nvPr/>
        </p:nvSpPr>
        <p:spPr>
          <a:xfrm>
            <a:off x="4977311" y="405790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9" name="CasellaDiTesto 88"/>
          <p:cNvSpPr txBox="1"/>
          <p:nvPr/>
        </p:nvSpPr>
        <p:spPr>
          <a:xfrm>
            <a:off x="5363264" y="405790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90" name="CasellaDiTesto 89"/>
          <p:cNvSpPr txBox="1"/>
          <p:nvPr/>
        </p:nvSpPr>
        <p:spPr>
          <a:xfrm>
            <a:off x="6266087" y="40579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1" name="CasellaDiTesto 90"/>
          <p:cNvSpPr txBox="1"/>
          <p:nvPr/>
        </p:nvSpPr>
        <p:spPr>
          <a:xfrm>
            <a:off x="5923824" y="405261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2" name="CasellaDiTesto 91"/>
          <p:cNvSpPr txBox="1"/>
          <p:nvPr/>
        </p:nvSpPr>
        <p:spPr>
          <a:xfrm>
            <a:off x="3554486" y="1772816"/>
            <a:ext cx="1521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Esempio:</a:t>
            </a:r>
          </a:p>
        </p:txBody>
      </p:sp>
    </p:spTree>
    <p:extLst>
      <p:ext uri="{BB962C8B-B14F-4D97-AF65-F5344CB8AC3E}">
        <p14:creationId xmlns:p14="http://schemas.microsoft.com/office/powerpoint/2010/main" val="5824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ja-JP" dirty="0" smtClean="0"/>
              <a:t>Numeri</a:t>
            </a:r>
            <a:r>
              <a:rPr lang="it-IT" altLang="ja-JP" dirty="0"/>
              <a:t> </a:t>
            </a:r>
            <a:r>
              <a:rPr lang="it-IT" altLang="ja-JP" dirty="0" smtClean="0"/>
              <a:t>– serie giapponese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15616" y="1700808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一つ</a:t>
            </a:r>
            <a:endParaRPr lang="it-IT" altLang="ja-JP" sz="28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1115616" y="1412776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ひと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280010" y="1681644"/>
            <a:ext cx="1211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hitotsu</a:t>
            </a:r>
            <a:endParaRPr lang="it-IT" altLang="ja-JP" sz="2800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316160" y="168164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267744" y="2670592"/>
            <a:ext cx="1217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futatsu</a:t>
            </a:r>
            <a:endParaRPr lang="it-IT" altLang="ja-JP" sz="2800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1115616" y="2689756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二つ</a:t>
            </a:r>
            <a:endParaRPr lang="it-IT" altLang="ja-JP" sz="2800" dirty="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1115616" y="2401724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ふた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23528" y="265324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267744" y="3678704"/>
            <a:ext cx="1118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mittsu</a:t>
            </a:r>
            <a:endParaRPr lang="it-IT" altLang="ja-JP" sz="2800" dirty="0" smtClean="0"/>
          </a:p>
        </p:txBody>
      </p:sp>
      <p:sp>
        <p:nvSpPr>
          <p:cNvPr id="14" name="CasellaDiTesto 13"/>
          <p:cNvSpPr txBox="1"/>
          <p:nvPr/>
        </p:nvSpPr>
        <p:spPr>
          <a:xfrm>
            <a:off x="1115616" y="3697868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三つ</a:t>
            </a:r>
            <a:endParaRPr lang="it-IT" altLang="ja-JP" sz="2800" dirty="0" smtClean="0"/>
          </a:p>
        </p:txBody>
      </p:sp>
      <p:sp>
        <p:nvSpPr>
          <p:cNvPr id="15" name="CasellaDiTesto 14"/>
          <p:cNvSpPr txBox="1"/>
          <p:nvPr/>
        </p:nvSpPr>
        <p:spPr>
          <a:xfrm>
            <a:off x="1115616" y="3409836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みっ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23528" y="366135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267744" y="4686816"/>
            <a:ext cx="109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yottsu</a:t>
            </a:r>
            <a:endParaRPr lang="it-IT" altLang="ja-JP" sz="2800" dirty="0" smtClean="0"/>
          </a:p>
        </p:txBody>
      </p:sp>
      <p:sp>
        <p:nvSpPr>
          <p:cNvPr id="18" name="CasellaDiTesto 17"/>
          <p:cNvSpPr txBox="1"/>
          <p:nvPr/>
        </p:nvSpPr>
        <p:spPr>
          <a:xfrm>
            <a:off x="1115616" y="4705980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四つ</a:t>
            </a:r>
            <a:endParaRPr lang="it-IT" altLang="ja-JP" sz="2800" dirty="0" smtClean="0"/>
          </a:p>
        </p:txBody>
      </p:sp>
      <p:sp>
        <p:nvSpPr>
          <p:cNvPr id="19" name="CasellaDiTesto 18"/>
          <p:cNvSpPr txBox="1"/>
          <p:nvPr/>
        </p:nvSpPr>
        <p:spPr>
          <a:xfrm>
            <a:off x="1115616" y="4417948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よっ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23528" y="466946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2267744" y="5694928"/>
            <a:ext cx="116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itsutsu</a:t>
            </a:r>
            <a:endParaRPr lang="it-IT" altLang="ja-JP" sz="2800" dirty="0" smtClean="0"/>
          </a:p>
        </p:txBody>
      </p:sp>
      <p:sp>
        <p:nvSpPr>
          <p:cNvPr id="22" name="CasellaDiTesto 21"/>
          <p:cNvSpPr txBox="1"/>
          <p:nvPr/>
        </p:nvSpPr>
        <p:spPr>
          <a:xfrm>
            <a:off x="1115616" y="5714092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五つ</a:t>
            </a:r>
            <a:endParaRPr lang="it-IT" altLang="ja-JP" sz="2800" dirty="0" smtClean="0"/>
          </a:p>
        </p:txBody>
      </p:sp>
      <p:sp>
        <p:nvSpPr>
          <p:cNvPr id="23" name="CasellaDiTesto 22"/>
          <p:cNvSpPr txBox="1"/>
          <p:nvPr/>
        </p:nvSpPr>
        <p:spPr>
          <a:xfrm>
            <a:off x="1115616" y="5426060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いつ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23528" y="56775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5724128" y="1700808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六つ</a:t>
            </a:r>
            <a:endParaRPr lang="it-IT" altLang="ja-JP" sz="2800" dirty="0" smtClean="0"/>
          </a:p>
        </p:txBody>
      </p:sp>
      <p:sp>
        <p:nvSpPr>
          <p:cNvPr id="26" name="CasellaDiTesto 25"/>
          <p:cNvSpPr txBox="1"/>
          <p:nvPr/>
        </p:nvSpPr>
        <p:spPr>
          <a:xfrm>
            <a:off x="5724128" y="1412776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むっ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888522" y="1681644"/>
            <a:ext cx="1226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muttsu</a:t>
            </a:r>
            <a:endParaRPr lang="it-IT" altLang="ja-JP" sz="2800" dirty="0" smtClean="0"/>
          </a:p>
        </p:txBody>
      </p:sp>
      <p:sp>
        <p:nvSpPr>
          <p:cNvPr id="28" name="CasellaDiTesto 27"/>
          <p:cNvSpPr txBox="1"/>
          <p:nvPr/>
        </p:nvSpPr>
        <p:spPr>
          <a:xfrm>
            <a:off x="4924672" y="168164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6876256" y="2670592"/>
            <a:ext cx="1353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nanatsu</a:t>
            </a:r>
            <a:endParaRPr lang="it-IT" altLang="ja-JP" sz="2800" dirty="0" smtClean="0"/>
          </a:p>
        </p:txBody>
      </p:sp>
      <p:sp>
        <p:nvSpPr>
          <p:cNvPr id="30" name="CasellaDiTesto 29"/>
          <p:cNvSpPr txBox="1"/>
          <p:nvPr/>
        </p:nvSpPr>
        <p:spPr>
          <a:xfrm>
            <a:off x="5724128" y="2689756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/>
              <a:t>七つ</a:t>
            </a:r>
            <a:endParaRPr lang="it-IT" altLang="ja-JP" sz="2800" dirty="0" smtClean="0"/>
          </a:p>
        </p:txBody>
      </p:sp>
      <p:sp>
        <p:nvSpPr>
          <p:cNvPr id="31" name="CasellaDiTesto 30"/>
          <p:cNvSpPr txBox="1"/>
          <p:nvPr/>
        </p:nvSpPr>
        <p:spPr>
          <a:xfrm>
            <a:off x="5691472" y="2401724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なな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4932040" y="265324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6876256" y="3678704"/>
            <a:ext cx="1074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yattsu</a:t>
            </a:r>
            <a:endParaRPr lang="it-IT" altLang="ja-JP" sz="2800" dirty="0" smtClean="0"/>
          </a:p>
        </p:txBody>
      </p:sp>
      <p:sp>
        <p:nvSpPr>
          <p:cNvPr id="34" name="CasellaDiTesto 33"/>
          <p:cNvSpPr txBox="1"/>
          <p:nvPr/>
        </p:nvSpPr>
        <p:spPr>
          <a:xfrm>
            <a:off x="5724128" y="3697868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八つ</a:t>
            </a:r>
            <a:endParaRPr lang="it-IT" altLang="ja-JP" sz="2800" dirty="0" smtClean="0"/>
          </a:p>
        </p:txBody>
      </p:sp>
      <p:sp>
        <p:nvSpPr>
          <p:cNvPr id="35" name="CasellaDiTesto 34"/>
          <p:cNvSpPr txBox="1"/>
          <p:nvPr/>
        </p:nvSpPr>
        <p:spPr>
          <a:xfrm>
            <a:off x="5724128" y="3409836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やっ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4932040" y="366135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6876256" y="4686816"/>
            <a:ext cx="169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kokonotsu</a:t>
            </a:r>
            <a:endParaRPr lang="it-IT" altLang="ja-JP" sz="2800" dirty="0" smtClean="0"/>
          </a:p>
        </p:txBody>
      </p:sp>
      <p:sp>
        <p:nvSpPr>
          <p:cNvPr id="38" name="CasellaDiTesto 37"/>
          <p:cNvSpPr txBox="1"/>
          <p:nvPr/>
        </p:nvSpPr>
        <p:spPr>
          <a:xfrm>
            <a:off x="5724128" y="4705980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九つ</a:t>
            </a:r>
            <a:endParaRPr lang="it-IT" altLang="ja-JP" sz="2800" dirty="0" smtClean="0"/>
          </a:p>
        </p:txBody>
      </p:sp>
      <p:sp>
        <p:nvSpPr>
          <p:cNvPr id="39" name="CasellaDiTesto 38"/>
          <p:cNvSpPr txBox="1"/>
          <p:nvPr/>
        </p:nvSpPr>
        <p:spPr>
          <a:xfrm>
            <a:off x="5633467" y="4417948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ここの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4932040" y="466946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6876256" y="5694928"/>
            <a:ext cx="49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tō</a:t>
            </a:r>
            <a:endParaRPr lang="it-IT" altLang="ja-JP" sz="2800" dirty="0" smtClean="0"/>
          </a:p>
        </p:txBody>
      </p:sp>
      <p:sp>
        <p:nvSpPr>
          <p:cNvPr id="42" name="CasellaDiTesto 41"/>
          <p:cNvSpPr txBox="1"/>
          <p:nvPr/>
        </p:nvSpPr>
        <p:spPr>
          <a:xfrm>
            <a:off x="5724128" y="571409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十</a:t>
            </a:r>
            <a:endParaRPr lang="it-IT" altLang="ja-JP" sz="2800" dirty="0" smtClean="0"/>
          </a:p>
        </p:txBody>
      </p:sp>
      <p:sp>
        <p:nvSpPr>
          <p:cNvPr id="43" name="CasellaDiTesto 42"/>
          <p:cNvSpPr txBox="1"/>
          <p:nvPr/>
        </p:nvSpPr>
        <p:spPr>
          <a:xfrm>
            <a:off x="5724128" y="5426060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とお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4860032" y="566124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4067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80685"/>
          </a:xfrm>
        </p:spPr>
        <p:txBody>
          <a:bodyPr>
            <a:normAutofit/>
          </a:bodyPr>
          <a:lstStyle/>
          <a:p>
            <a:r>
              <a:rPr lang="it-IT" altLang="ja-JP" dirty="0" smtClean="0"/>
              <a:t>Numeri</a:t>
            </a:r>
            <a:r>
              <a:rPr lang="it-IT" altLang="ja-JP" dirty="0"/>
              <a:t> </a:t>
            </a:r>
            <a:r>
              <a:rPr lang="it-IT" altLang="ja-JP" dirty="0" smtClean="0"/>
              <a:t>– classificatori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25634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本</a:t>
            </a:r>
            <a:endParaRPr lang="it-IT" altLang="ja-JP" sz="28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2348880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ほん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03946" y="2544272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hon</a:t>
            </a:r>
            <a:endParaRPr lang="it-IT" altLang="ja-JP" sz="2800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1691680" y="3533220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mai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39552" y="355238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枚</a:t>
            </a:r>
            <a:endParaRPr lang="it-IT" altLang="ja-JP" sz="2800" dirty="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539552" y="3337828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まい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2739751" y="2544272"/>
            <a:ext cx="2553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sottili e cilindrici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2748670" y="3552384"/>
            <a:ext cx="2093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sottili e piatti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1691680" y="4631036"/>
            <a:ext cx="525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ko</a:t>
            </a:r>
            <a:endParaRPr lang="it-IT" altLang="ja-JP" sz="2800" dirty="0" smtClean="0"/>
          </a:p>
        </p:txBody>
      </p:sp>
      <p:sp>
        <p:nvSpPr>
          <p:cNvPr id="48" name="CasellaDiTesto 47"/>
          <p:cNvSpPr txBox="1"/>
          <p:nvPr/>
        </p:nvSpPr>
        <p:spPr>
          <a:xfrm>
            <a:off x="539552" y="46502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個</a:t>
            </a:r>
            <a:endParaRPr lang="it-IT" altLang="ja-JP" sz="2800" dirty="0" smtClean="0"/>
          </a:p>
        </p:txBody>
      </p:sp>
      <p:sp>
        <p:nvSpPr>
          <p:cNvPr id="49" name="CasellaDiTesto 48"/>
          <p:cNvSpPr txBox="1"/>
          <p:nvPr/>
        </p:nvSpPr>
        <p:spPr>
          <a:xfrm>
            <a:off x="607667" y="4435644"/>
            <a:ext cx="411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2748670" y="4650200"/>
            <a:ext cx="329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iccoli e tondeggianti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467544" y="1465620"/>
            <a:ext cx="1123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rgbClr val="FF0000"/>
                </a:solidFill>
              </a:rPr>
              <a:t>Forme</a:t>
            </a:r>
          </a:p>
        </p:txBody>
      </p:sp>
    </p:spTree>
    <p:extLst>
      <p:ext uri="{BB962C8B-B14F-4D97-AF65-F5344CB8AC3E}">
        <p14:creationId xmlns:p14="http://schemas.microsoft.com/office/powerpoint/2010/main" val="22472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80685"/>
          </a:xfrm>
        </p:spPr>
        <p:txBody>
          <a:bodyPr>
            <a:normAutofit/>
          </a:bodyPr>
          <a:lstStyle/>
          <a:p>
            <a:r>
              <a:rPr lang="it-IT" altLang="ja-JP" dirty="0" smtClean="0"/>
              <a:t>Numeri</a:t>
            </a:r>
            <a:r>
              <a:rPr lang="it-IT" altLang="ja-JP" dirty="0"/>
              <a:t> </a:t>
            </a:r>
            <a:r>
              <a:rPr lang="it-IT" altLang="ja-JP" dirty="0" smtClean="0"/>
              <a:t>– classificatori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348331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匹</a:t>
            </a:r>
            <a:endParaRPr lang="it-IT" altLang="ja-JP" sz="28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3268756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ひき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03946" y="3464148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hiki</a:t>
            </a:r>
            <a:endParaRPr lang="it-IT" altLang="ja-JP" sz="2800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1691680" y="4453096"/>
            <a:ext cx="49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tō</a:t>
            </a:r>
            <a:endParaRPr lang="it-IT" altLang="ja-JP" sz="2800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539552" y="447226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頭</a:t>
            </a:r>
            <a:endParaRPr lang="it-IT" altLang="ja-JP" sz="2800" dirty="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539552" y="4257704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とう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2739751" y="3464148"/>
            <a:ext cx="4662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animali piccoli (ma non uccelli)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2748670" y="4472260"/>
            <a:ext cx="2248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animali grandi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1691680" y="5550912"/>
            <a:ext cx="608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wa</a:t>
            </a:r>
            <a:endParaRPr lang="it-IT" altLang="ja-JP" sz="2800" dirty="0" smtClean="0"/>
          </a:p>
        </p:txBody>
      </p:sp>
      <p:sp>
        <p:nvSpPr>
          <p:cNvPr id="48" name="CasellaDiTesto 47"/>
          <p:cNvSpPr txBox="1"/>
          <p:nvPr/>
        </p:nvSpPr>
        <p:spPr>
          <a:xfrm>
            <a:off x="539552" y="557007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羽</a:t>
            </a:r>
            <a:endParaRPr lang="it-IT" altLang="ja-JP" sz="2800" dirty="0" smtClean="0"/>
          </a:p>
        </p:txBody>
      </p:sp>
      <p:sp>
        <p:nvSpPr>
          <p:cNvPr id="49" name="CasellaDiTesto 48"/>
          <p:cNvSpPr txBox="1"/>
          <p:nvPr/>
        </p:nvSpPr>
        <p:spPr>
          <a:xfrm>
            <a:off x="607667" y="5355520"/>
            <a:ext cx="411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わ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2748670" y="5570076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uccelli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467544" y="1465620"/>
            <a:ext cx="2075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rgbClr val="FF0000"/>
                </a:solidFill>
              </a:rPr>
              <a:t>Esseri viventi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39552" y="249142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人</a:t>
            </a:r>
            <a:endParaRPr lang="it-IT" altLang="ja-JP" sz="2800" dirty="0" smtClean="0"/>
          </a:p>
        </p:txBody>
      </p:sp>
      <p:sp>
        <p:nvSpPr>
          <p:cNvPr id="17" name="CasellaDiTesto 16"/>
          <p:cNvSpPr txBox="1"/>
          <p:nvPr/>
        </p:nvSpPr>
        <p:spPr>
          <a:xfrm>
            <a:off x="539552" y="2276872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にん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703946" y="2472264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nin</a:t>
            </a:r>
            <a:endParaRPr lang="it-IT" altLang="ja-JP" sz="2800" dirty="0" smtClean="0"/>
          </a:p>
        </p:txBody>
      </p:sp>
      <p:sp>
        <p:nvSpPr>
          <p:cNvPr id="19" name="CasellaDiTesto 18"/>
          <p:cNvSpPr txBox="1"/>
          <p:nvPr/>
        </p:nvSpPr>
        <p:spPr>
          <a:xfrm>
            <a:off x="2739751" y="2472264"/>
            <a:ext cx="1367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persone</a:t>
            </a:r>
          </a:p>
        </p:txBody>
      </p:sp>
    </p:spTree>
    <p:extLst>
      <p:ext uri="{BB962C8B-B14F-4D97-AF65-F5344CB8AC3E}">
        <p14:creationId xmlns:p14="http://schemas.microsoft.com/office/powerpoint/2010/main" val="265192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80685"/>
          </a:xfrm>
        </p:spPr>
        <p:txBody>
          <a:bodyPr>
            <a:normAutofit/>
          </a:bodyPr>
          <a:lstStyle/>
          <a:p>
            <a:r>
              <a:rPr lang="it-IT" altLang="ja-JP" dirty="0" smtClean="0"/>
              <a:t>Numeri</a:t>
            </a:r>
            <a:r>
              <a:rPr lang="it-IT" altLang="ja-JP" dirty="0"/>
              <a:t> </a:t>
            </a:r>
            <a:r>
              <a:rPr lang="it-IT" altLang="ja-JP" dirty="0" smtClean="0"/>
              <a:t>– classificatori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348331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台</a:t>
            </a:r>
            <a:endParaRPr lang="it-IT" altLang="ja-JP" sz="28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3268756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だい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258461" y="3464148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dai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246195" y="4453096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hai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39552" y="447226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杯</a:t>
            </a:r>
            <a:endParaRPr lang="it-IT" altLang="ja-JP" sz="2800" dirty="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539552" y="4257704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はい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3294266" y="3464148"/>
            <a:ext cx="3555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macchinari, automobili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3303185" y="4472260"/>
            <a:ext cx="4222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tazze o bicchieri di bevande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2246195" y="5550912"/>
            <a:ext cx="944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satsu</a:t>
            </a:r>
            <a:endParaRPr lang="it-IT" altLang="ja-JP" sz="2800" dirty="0" smtClean="0"/>
          </a:p>
        </p:txBody>
      </p:sp>
      <p:sp>
        <p:nvSpPr>
          <p:cNvPr id="48" name="CasellaDiTesto 47"/>
          <p:cNvSpPr txBox="1"/>
          <p:nvPr/>
        </p:nvSpPr>
        <p:spPr>
          <a:xfrm>
            <a:off x="539552" y="557007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冊</a:t>
            </a:r>
            <a:endParaRPr lang="it-IT" altLang="ja-JP" sz="2800" dirty="0" smtClean="0"/>
          </a:p>
        </p:txBody>
      </p:sp>
      <p:sp>
        <p:nvSpPr>
          <p:cNvPr id="49" name="CasellaDiTesto 48"/>
          <p:cNvSpPr txBox="1"/>
          <p:nvPr/>
        </p:nvSpPr>
        <p:spPr>
          <a:xfrm>
            <a:off x="539552" y="5355520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さつ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3303185" y="5570076"/>
            <a:ext cx="2877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libri rilegati, riviste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467544" y="1465620"/>
            <a:ext cx="924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rgbClr val="FF0000"/>
                </a:solidFill>
              </a:rPr>
              <a:t>Varie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39552" y="249142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度</a:t>
            </a:r>
            <a:endParaRPr lang="it-IT" altLang="ja-JP" sz="2800" dirty="0" smtClean="0"/>
          </a:p>
        </p:txBody>
      </p:sp>
      <p:sp>
        <p:nvSpPr>
          <p:cNvPr id="17" name="CasellaDiTesto 16"/>
          <p:cNvSpPr txBox="1"/>
          <p:nvPr/>
        </p:nvSpPr>
        <p:spPr>
          <a:xfrm>
            <a:off x="626375" y="2276872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ど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258461" y="2472264"/>
            <a:ext cx="1308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do / </a:t>
            </a:r>
            <a:r>
              <a:rPr lang="it-IT" altLang="ja-JP" sz="2800" dirty="0" err="1" smtClean="0"/>
              <a:t>kai</a:t>
            </a:r>
            <a:endParaRPr lang="it-IT" altLang="ja-JP" sz="2800" dirty="0" smtClean="0"/>
          </a:p>
        </p:txBody>
      </p:sp>
      <p:sp>
        <p:nvSpPr>
          <p:cNvPr id="19" name="CasellaDiTesto 18"/>
          <p:cNvSpPr txBox="1"/>
          <p:nvPr/>
        </p:nvSpPr>
        <p:spPr>
          <a:xfrm>
            <a:off x="3851920" y="2472264"/>
            <a:ext cx="908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volte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338336" y="249142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/>
              <a:t>回</a:t>
            </a:r>
            <a:endParaRPr lang="it-IT" altLang="ja-JP" sz="2800" dirty="0" smtClean="0"/>
          </a:p>
        </p:txBody>
      </p:sp>
      <p:sp>
        <p:nvSpPr>
          <p:cNvPr id="21" name="CasellaDiTesto 20"/>
          <p:cNvSpPr txBox="1"/>
          <p:nvPr/>
        </p:nvSpPr>
        <p:spPr>
          <a:xfrm>
            <a:off x="1331640" y="2276872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かい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043608" y="2473732"/>
            <a:ext cx="32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4965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80685"/>
          </a:xfrm>
        </p:spPr>
        <p:txBody>
          <a:bodyPr>
            <a:normAutofit/>
          </a:bodyPr>
          <a:lstStyle/>
          <a:p>
            <a:r>
              <a:rPr lang="it-IT" altLang="ja-JP" dirty="0" smtClean="0"/>
              <a:t>Numeri</a:t>
            </a:r>
            <a:r>
              <a:rPr lang="it-IT" altLang="ja-JP" dirty="0"/>
              <a:t> </a:t>
            </a:r>
            <a:r>
              <a:rPr lang="it-IT" altLang="ja-JP" dirty="0" smtClean="0"/>
              <a:t>– classificatori</a:t>
            </a:r>
            <a:endParaRPr lang="it-IT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467544" y="980728"/>
            <a:ext cx="133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rgbClr val="FF0000"/>
                </a:solidFill>
              </a:rPr>
              <a:t>Esempi: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611560" y="198884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庭に猫が三匹います。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11560" y="2636912"/>
            <a:ext cx="462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Niwa</a:t>
            </a:r>
            <a:r>
              <a:rPr lang="it-IT" altLang="ja-JP" sz="2800" dirty="0" smtClean="0"/>
              <a:t> ni </a:t>
            </a:r>
            <a:r>
              <a:rPr lang="it-IT" altLang="ja-JP" sz="2800" dirty="0" err="1" smtClean="0"/>
              <a:t>neko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ga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sanbiki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imasu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611560" y="3284984"/>
            <a:ext cx="4162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giardino ci sono tre gatti.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2030996" y="1780980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さん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349436" y="1764652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ねこ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2456348" y="1772235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びき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626420" y="4542800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この作家の本を三冊読みました。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626420" y="5190872"/>
            <a:ext cx="6841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Kono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sakka</a:t>
            </a:r>
            <a:r>
              <a:rPr lang="it-IT" altLang="ja-JP" sz="2800" dirty="0" smtClean="0"/>
              <a:t> no </a:t>
            </a:r>
            <a:r>
              <a:rPr lang="it-IT" altLang="ja-JP" sz="2800" dirty="0" err="1" smtClean="0"/>
              <a:t>hon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sansatsu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yomimashita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626420" y="5786100"/>
            <a:ext cx="5071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 letto tre libri di questo autore.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1309448" y="4334940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さっ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3448132" y="4326195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さつ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3088092" y="4345359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さん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3923928" y="4329031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よ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1763688" y="4337195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か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2407364" y="4345359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ほん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611560" y="1753071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にわ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508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434"/>
            <a:ext cx="9143999" cy="686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67544" y="2562284"/>
            <a:ext cx="86764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ivaldi" panose="03020602050506090804" pitchFamily="66" charset="0"/>
              </a:rPr>
              <a:t>Grazie dell’attenzione</a:t>
            </a:r>
            <a:endParaRPr lang="it-IT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ivaldi" panose="0302060205050609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Coniugazione: forma in </a:t>
            </a:r>
            <a:r>
              <a:rPr lang="it-IT" i="1" dirty="0" smtClean="0"/>
              <a:t>-TE</a:t>
            </a:r>
            <a:endParaRPr lang="it-IT" i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874904" y="1556792"/>
            <a:ext cx="4300857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2800" dirty="0" smtClean="0"/>
              <a:t>Forma in -</a:t>
            </a:r>
            <a:r>
              <a:rPr lang="it-IT" sz="2800" i="1" dirty="0" smtClean="0"/>
              <a:t>te</a:t>
            </a:r>
            <a:r>
              <a:rPr lang="it-IT" sz="2800" dirty="0" smtClean="0"/>
              <a:t> = </a:t>
            </a:r>
            <a:r>
              <a:rPr lang="it-IT" sz="2800" b="1" dirty="0" smtClean="0"/>
              <a:t>B2/B2a</a:t>
            </a:r>
            <a:r>
              <a:rPr lang="it-IT" sz="2800" dirty="0" smtClean="0"/>
              <a:t> + </a:t>
            </a:r>
            <a:r>
              <a:rPr lang="it-IT" sz="2800" b="1" dirty="0" smtClean="0"/>
              <a:t>te *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83568" y="2424370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* Nei verbi </a:t>
            </a:r>
            <a:r>
              <a:rPr lang="it-IT" sz="2800" dirty="0" err="1" smtClean="0"/>
              <a:t>Godan</a:t>
            </a:r>
            <a:r>
              <a:rPr lang="it-IT" sz="2800" dirty="0" smtClean="0"/>
              <a:t> che terminano con le sillabe:</a:t>
            </a:r>
          </a:p>
          <a:p>
            <a:r>
              <a:rPr lang="ja-JP" alt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ぐ </a:t>
            </a:r>
            <a:r>
              <a:rPr lang="it-IT" sz="2800" dirty="0" err="1" smtClean="0"/>
              <a:t>gu</a:t>
            </a:r>
            <a:r>
              <a:rPr lang="it-IT" sz="2800" dirty="0" smtClean="0"/>
              <a:t>,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ja-JP" alt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ぬ </a:t>
            </a:r>
            <a:r>
              <a:rPr lang="it-IT" sz="2800" dirty="0" smtClean="0"/>
              <a:t>nu,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ja-JP" alt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ぶ </a:t>
            </a:r>
            <a:r>
              <a:rPr lang="it-IT" sz="2800" dirty="0" err="1" smtClean="0"/>
              <a:t>bu</a:t>
            </a:r>
            <a:r>
              <a:rPr lang="it-IT" sz="2800" dirty="0" smtClean="0"/>
              <a:t>,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ja-JP" alt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む </a:t>
            </a:r>
            <a:r>
              <a:rPr lang="it-IT" sz="2800" dirty="0" smtClean="0"/>
              <a:t>mu</a:t>
            </a:r>
          </a:p>
          <a:p>
            <a:r>
              <a:rPr lang="it-IT" sz="2800" dirty="0" smtClean="0"/>
              <a:t>la desinenza </a:t>
            </a:r>
            <a:r>
              <a:rPr lang="it-IT" sz="2800" dirty="0" smtClean="0">
                <a:solidFill>
                  <a:srgbClr val="FF0000"/>
                </a:solidFill>
              </a:rPr>
              <a:t>-te</a:t>
            </a:r>
            <a:r>
              <a:rPr lang="it-IT" sz="2800" dirty="0" smtClean="0"/>
              <a:t> addolcisce il suono e diventa </a:t>
            </a:r>
            <a:r>
              <a:rPr lang="it-IT" sz="2800" dirty="0" smtClean="0">
                <a:solidFill>
                  <a:srgbClr val="FF0000"/>
                </a:solidFill>
              </a:rPr>
              <a:t>-de</a:t>
            </a:r>
            <a:r>
              <a:rPr lang="it-IT" sz="2800" dirty="0" smtClean="0"/>
              <a:t>.</a:t>
            </a:r>
          </a:p>
          <a:p>
            <a:endParaRPr lang="it-IT" sz="2800" dirty="0" smtClean="0"/>
          </a:p>
        </p:txBody>
      </p:sp>
      <p:grpSp>
        <p:nvGrpSpPr>
          <p:cNvPr id="3" name="Gruppo 2"/>
          <p:cNvGrpSpPr/>
          <p:nvPr/>
        </p:nvGrpSpPr>
        <p:grpSpPr>
          <a:xfrm>
            <a:off x="683568" y="3952220"/>
            <a:ext cx="6624736" cy="1584176"/>
            <a:chOff x="683568" y="5013176"/>
            <a:chExt cx="6624736" cy="1584176"/>
          </a:xfrm>
        </p:grpSpPr>
        <p:sp>
          <p:nvSpPr>
            <p:cNvPr id="17" name="CasellaDiTesto 16"/>
            <p:cNvSpPr txBox="1"/>
            <p:nvPr/>
          </p:nvSpPr>
          <p:spPr>
            <a:xfrm>
              <a:off x="683568" y="5013176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 smtClean="0"/>
                <a:t>Esempi:</a:t>
              </a: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683568" y="5535235"/>
              <a:ext cx="2664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Oyogu</a:t>
              </a:r>
              <a:r>
                <a:rPr lang="it-IT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it-IT" sz="2800" dirty="0" smtClean="0"/>
                <a:t>-&gt; </a:t>
              </a:r>
              <a:r>
                <a:rPr lang="it-IT" sz="28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Oyoi</a:t>
              </a:r>
              <a:r>
                <a:rPr lang="it-IT" sz="2800" dirty="0" err="1" smtClean="0">
                  <a:solidFill>
                    <a:srgbClr val="FF0000"/>
                  </a:solidFill>
                </a:rPr>
                <a:t>de</a:t>
              </a:r>
              <a:endParaRPr lang="it-IT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4644008" y="5535235"/>
              <a:ext cx="2664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Toru</a:t>
              </a:r>
              <a:r>
                <a:rPr lang="it-IT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it-IT" sz="2800" dirty="0" smtClean="0"/>
                <a:t>-&gt; </a:t>
              </a:r>
              <a:r>
                <a:rPr lang="it-IT" sz="28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tot</a:t>
              </a:r>
              <a:r>
                <a:rPr lang="it-IT" sz="2800" dirty="0" err="1" smtClean="0">
                  <a:solidFill>
                    <a:srgbClr val="FF0000"/>
                  </a:solidFill>
                </a:rPr>
                <a:t>te</a:t>
              </a:r>
              <a:endParaRPr lang="it-IT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683568" y="6074132"/>
              <a:ext cx="2664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泳ぐ</a:t>
              </a:r>
              <a:r>
                <a:rPr lang="it-IT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it-IT" sz="2800" dirty="0" smtClean="0"/>
                <a:t>-&gt; </a:t>
              </a:r>
              <a:r>
                <a:rPr lang="ja-JP" altLang="it-IT" sz="28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泳</a:t>
              </a:r>
              <a:r>
                <a:rPr lang="ja-JP" altLang="it-IT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い</a:t>
              </a:r>
              <a:r>
                <a:rPr lang="ja-JP" altLang="it-IT" sz="2800" dirty="0" smtClean="0">
                  <a:solidFill>
                    <a:srgbClr val="FF0000"/>
                  </a:solidFill>
                </a:rPr>
                <a:t>で</a:t>
              </a:r>
              <a:endParaRPr lang="it-IT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4644008" y="6074132"/>
              <a:ext cx="2664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取る</a:t>
              </a:r>
              <a:r>
                <a:rPr lang="it-IT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it-IT" sz="2800" dirty="0" smtClean="0"/>
                <a:t>-&gt; </a:t>
              </a:r>
              <a:r>
                <a:rPr lang="ja-JP" altLang="it-IT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取っ</a:t>
              </a:r>
              <a:r>
                <a:rPr lang="ja-JP" altLang="it-IT" sz="2800" dirty="0" smtClean="0">
                  <a:solidFill>
                    <a:srgbClr val="FF0000"/>
                  </a:solidFill>
                </a:rPr>
                <a:t>て</a:t>
              </a:r>
              <a:endParaRPr lang="it-IT" sz="2800" dirty="0" smtClean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93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it-IT" altLang="ja-JP" dirty="0" smtClean="0"/>
              <a:t>Possesso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83568" y="4293096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私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は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自転車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が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あります。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83568" y="4869160"/>
            <a:ext cx="4854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Watashi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wa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jitensha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ga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arimasu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83568" y="5445224"/>
            <a:ext cx="3045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Io ho una bicicletta.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39552" y="4085237"/>
            <a:ext cx="1152128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わたし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475656" y="4085237"/>
            <a:ext cx="374158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じ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075683" y="1268760"/>
            <a:ext cx="2213683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altLang="ja-JP" sz="2800" b="1" dirty="0" smtClean="0"/>
              <a:t>A </a:t>
            </a:r>
            <a:r>
              <a:rPr lang="it-IT" altLang="ja-JP" sz="2800" b="1" dirty="0" err="1" smtClean="0"/>
              <a:t>wa</a:t>
            </a:r>
            <a:r>
              <a:rPr lang="it-IT" altLang="ja-JP" sz="2800" b="1" dirty="0" smtClean="0"/>
              <a:t> B </a:t>
            </a:r>
            <a:r>
              <a:rPr lang="it-IT" altLang="ja-JP" sz="2800" b="1" dirty="0" err="1" smtClean="0"/>
              <a:t>ga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aru</a:t>
            </a:r>
            <a:endParaRPr lang="it-IT" sz="2800" b="1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4139952" y="1268760"/>
            <a:ext cx="2303836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altLang="ja-JP" sz="2800" b="1" dirty="0" smtClean="0"/>
              <a:t>A </a:t>
            </a:r>
            <a:r>
              <a:rPr lang="ja-JP" altLang="it-IT" sz="2800" b="1" dirty="0" smtClean="0"/>
              <a:t>は </a:t>
            </a:r>
            <a:r>
              <a:rPr lang="it-IT" altLang="ja-JP" sz="2800" b="1" dirty="0" smtClean="0"/>
              <a:t>B </a:t>
            </a:r>
            <a:r>
              <a:rPr lang="ja-JP" altLang="it-IT" sz="2800" b="1" dirty="0" smtClean="0"/>
              <a:t>が ある</a:t>
            </a:r>
            <a:endParaRPr lang="it-IT" sz="2800" b="1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573586" y="2152020"/>
            <a:ext cx="7454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La frase coordinata </a:t>
            </a:r>
            <a:r>
              <a:rPr lang="it-IT" altLang="ja-JP" sz="2800" b="1" dirty="0" err="1" smtClean="0"/>
              <a:t>wa</a:t>
            </a:r>
            <a:r>
              <a:rPr lang="it-IT" altLang="ja-JP" sz="2800" b="1" dirty="0" smtClean="0"/>
              <a:t>…</a:t>
            </a:r>
            <a:r>
              <a:rPr lang="it-IT" altLang="ja-JP" sz="2800" b="1" dirty="0" err="1" smtClean="0"/>
              <a:t>ga</a:t>
            </a:r>
            <a:r>
              <a:rPr lang="it-IT" altLang="ja-JP" sz="2800" dirty="0" smtClean="0"/>
              <a:t> letteralmente significa: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19915" y="2708916"/>
            <a:ext cx="3596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Riguardo ad A, esiste B.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573586" y="3376156"/>
            <a:ext cx="7243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Si usa anche per indicare il </a:t>
            </a:r>
            <a:r>
              <a:rPr lang="it-IT" altLang="ja-JP" sz="2800" b="1" dirty="0" smtClean="0"/>
              <a:t>possesso</a:t>
            </a:r>
            <a:r>
              <a:rPr lang="it-IT" altLang="ja-JP" sz="2800" dirty="0" smtClean="0"/>
              <a:t> di qualcosa: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708008" y="4096240"/>
            <a:ext cx="602584" cy="324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てん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100704" y="4107243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しゃ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83568" y="6002124"/>
            <a:ext cx="5724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Lett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it-IT" altLang="ja-JP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‘riguardo a me, c’è una bicicletta’</a:t>
            </a:r>
          </a:p>
        </p:txBody>
      </p:sp>
    </p:spTree>
    <p:extLst>
      <p:ext uri="{BB962C8B-B14F-4D97-AF65-F5344CB8AC3E}">
        <p14:creationId xmlns:p14="http://schemas.microsoft.com/office/powerpoint/2010/main" val="12738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ja-JP" dirty="0" smtClean="0"/>
              <a:t>Nominalizzazione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11560" y="5157714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タバコを吸う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こと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は体に悪いです。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39552" y="3573016"/>
            <a:ext cx="7579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Con la parola ‘koto’ si può nominalizzare una frase: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708147" y="1753652"/>
            <a:ext cx="3693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cosa (concreta), oggetto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938944" y="1484784"/>
            <a:ext cx="591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もの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733839" y="4959771"/>
            <a:ext cx="729126" cy="357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からだ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71600" y="170080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物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971600" y="261774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事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956440" y="2401143"/>
            <a:ext cx="591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こと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631614" y="1753652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mono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631614" y="2564904"/>
            <a:ext cx="831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koto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2699792" y="2564904"/>
            <a:ext cx="3115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cosa (astratta), fatto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539552" y="4417948"/>
            <a:ext cx="674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Tabako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suu</a:t>
            </a:r>
            <a:r>
              <a:rPr lang="it-IT" altLang="ja-JP" sz="2800" dirty="0" smtClean="0"/>
              <a:t> </a:t>
            </a:r>
            <a:r>
              <a:rPr lang="it-IT" altLang="ja-JP" sz="2800" dirty="0" smtClean="0">
                <a:solidFill>
                  <a:srgbClr val="FF0000"/>
                </a:solidFill>
              </a:rPr>
              <a:t>koto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karada</a:t>
            </a:r>
            <a:r>
              <a:rPr lang="it-IT" altLang="ja-JP" sz="2800" dirty="0" smtClean="0"/>
              <a:t> ni </a:t>
            </a:r>
            <a:r>
              <a:rPr lang="it-IT" altLang="ja-JP" sz="2800" dirty="0" err="1" smtClean="0"/>
              <a:t>warui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desu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4511924" y="4960626"/>
            <a:ext cx="547804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わる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683568" y="5858108"/>
            <a:ext cx="8159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Fumare (</a:t>
            </a:r>
            <a:r>
              <a:rPr lang="it-IT" altLang="ja-JP" sz="2800" dirty="0" smtClean="0">
                <a:solidFill>
                  <a:srgbClr val="FF0000"/>
                </a:solidFill>
              </a:rPr>
              <a:t>il fatto di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fumare) sigarette fa male alla salute.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2112636" y="4941168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す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56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ja-JP" dirty="0" smtClean="0"/>
              <a:t>Frase di esperienza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39552" y="1484784"/>
            <a:ext cx="7611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Combinando il possesso con la frase nominalizzata: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395536" y="2401724"/>
            <a:ext cx="6852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(</a:t>
            </a:r>
            <a:r>
              <a:rPr lang="it-IT" altLang="ja-JP" sz="2800" dirty="0" err="1" smtClean="0"/>
              <a:t>Watashi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wa</a:t>
            </a:r>
            <a:r>
              <a:rPr lang="it-IT" altLang="ja-JP" sz="2800" dirty="0" smtClean="0"/>
              <a:t>) </a:t>
            </a:r>
            <a:r>
              <a:rPr lang="it-IT" altLang="ja-JP" sz="2800" dirty="0" err="1" smtClean="0"/>
              <a:t>tabako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suu</a:t>
            </a:r>
            <a:r>
              <a:rPr lang="it-IT" altLang="ja-JP" sz="2800" dirty="0" smtClean="0"/>
              <a:t> </a:t>
            </a:r>
            <a:r>
              <a:rPr lang="it-IT" altLang="ja-JP" sz="2800" dirty="0" smtClean="0">
                <a:solidFill>
                  <a:srgbClr val="FF0000"/>
                </a:solidFill>
              </a:rPr>
              <a:t>koto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ga</a:t>
            </a:r>
            <a:r>
              <a:rPr lang="it-IT" altLang="ja-JP" sz="2800" dirty="0" smtClean="0">
                <a:solidFill>
                  <a:srgbClr val="FF0000"/>
                </a:solidFill>
              </a:rPr>
              <a:t> </a:t>
            </a:r>
            <a:r>
              <a:rPr lang="it-IT" altLang="ja-JP" sz="2800" dirty="0" err="1" smtClean="0"/>
              <a:t>arimasu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467544" y="2977788"/>
            <a:ext cx="691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 capita (ogni tanto) di fumare una sigaretta.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395536" y="4561964"/>
            <a:ext cx="7194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(</a:t>
            </a:r>
            <a:r>
              <a:rPr lang="it-IT" altLang="ja-JP" sz="2800" dirty="0" err="1" smtClean="0"/>
              <a:t>anata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wa</a:t>
            </a:r>
            <a:r>
              <a:rPr lang="it-IT" altLang="ja-JP" sz="2800" dirty="0" smtClean="0"/>
              <a:t>) </a:t>
            </a:r>
            <a:r>
              <a:rPr lang="it-IT" altLang="ja-JP" sz="2800" dirty="0" err="1" smtClean="0"/>
              <a:t>tabako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sutta</a:t>
            </a:r>
            <a:r>
              <a:rPr lang="it-IT" altLang="ja-JP" sz="2800" dirty="0" smtClean="0"/>
              <a:t> </a:t>
            </a:r>
            <a:r>
              <a:rPr lang="it-IT" altLang="ja-JP" sz="2800" dirty="0" smtClean="0">
                <a:solidFill>
                  <a:srgbClr val="FF0000"/>
                </a:solidFill>
              </a:rPr>
              <a:t>koto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ga</a:t>
            </a:r>
            <a:r>
              <a:rPr lang="it-IT" altLang="ja-JP" sz="2800" dirty="0" smtClean="0">
                <a:solidFill>
                  <a:srgbClr val="FF0000"/>
                </a:solidFill>
              </a:rPr>
              <a:t> </a:t>
            </a:r>
            <a:r>
              <a:rPr lang="it-IT" altLang="ja-JP" sz="2800" dirty="0" err="1" smtClean="0"/>
              <a:t>arimasu</a:t>
            </a:r>
            <a:r>
              <a:rPr lang="it-IT" altLang="ja-JP" sz="2800" dirty="0" smtClean="0"/>
              <a:t> ka?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95536" y="5157192"/>
            <a:ext cx="4560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Hai mai fumato una sigaretta?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467544" y="3481844"/>
            <a:ext cx="8031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it-IT" altLang="ja-JP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Lett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riguardo a me, esiste </a:t>
            </a:r>
            <a:r>
              <a:rPr lang="it-IT" altLang="ja-JP" sz="2800" dirty="0" smtClean="0">
                <a:solidFill>
                  <a:srgbClr val="FF0000"/>
                </a:solidFill>
              </a:rPr>
              <a:t>il fatto di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fumare sigarette)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323528" y="5642084"/>
            <a:ext cx="8740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it-IT" altLang="ja-JP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Lett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riguardo a te, esiste </a:t>
            </a:r>
            <a:r>
              <a:rPr lang="it-IT" altLang="ja-JP" sz="2800" dirty="0" smtClean="0">
                <a:solidFill>
                  <a:srgbClr val="FF0000"/>
                </a:solidFill>
              </a:rPr>
              <a:t>il fatto di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aver fumato sigarette?)</a:t>
            </a:r>
          </a:p>
        </p:txBody>
      </p:sp>
    </p:spTree>
    <p:extLst>
      <p:ext uri="{BB962C8B-B14F-4D97-AF65-F5344CB8AC3E}">
        <p14:creationId xmlns:p14="http://schemas.microsoft.com/office/powerpoint/2010/main" val="18816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ja-JP" dirty="0" smtClean="0"/>
              <a:t>Frase di esperienza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39552" y="1484784"/>
            <a:ext cx="3543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Abbiamo due costrutti: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661809" y="2132856"/>
            <a:ext cx="2822247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2800"/>
            </a:lvl1pPr>
          </a:lstStyle>
          <a:p>
            <a:r>
              <a:rPr lang="it-IT" altLang="ja-JP" b="1" dirty="0"/>
              <a:t>V-</a:t>
            </a:r>
            <a:r>
              <a:rPr lang="it-IT" altLang="ja-JP" b="1" dirty="0" err="1"/>
              <a:t>ta</a:t>
            </a:r>
            <a:r>
              <a:rPr lang="it-IT" altLang="ja-JP" b="1" dirty="0"/>
              <a:t> + koto </a:t>
            </a:r>
            <a:r>
              <a:rPr lang="it-IT" altLang="ja-JP" b="1" dirty="0" err="1"/>
              <a:t>ga</a:t>
            </a:r>
            <a:r>
              <a:rPr lang="it-IT" altLang="ja-JP" b="1" dirty="0"/>
              <a:t> </a:t>
            </a:r>
            <a:r>
              <a:rPr lang="it-IT" altLang="ja-JP" b="1" dirty="0" err="1"/>
              <a:t>aru</a:t>
            </a:r>
            <a:endParaRPr lang="it-IT" altLang="ja-JP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67544" y="2977788"/>
            <a:ext cx="6553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 soggetto è capitata l’esperienza descritta.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36585" y="2132856"/>
            <a:ext cx="3499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(</a:t>
            </a:r>
            <a:r>
              <a:rPr lang="it-IT" altLang="ja-JP" sz="2200" i="1" dirty="0" smtClean="0"/>
              <a:t>V-</a:t>
            </a:r>
            <a:r>
              <a:rPr lang="it-IT" altLang="ja-JP" sz="2200" i="1" dirty="0" err="1" smtClean="0"/>
              <a:t>ta</a:t>
            </a:r>
            <a:r>
              <a:rPr lang="it-IT" altLang="ja-JP" sz="2200" i="1" dirty="0" smtClean="0"/>
              <a:t> = forma passata piana</a:t>
            </a:r>
            <a:r>
              <a:rPr lang="it-IT" altLang="ja-JP" sz="2800" dirty="0" smtClean="0"/>
              <a:t>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83568" y="4129916"/>
            <a:ext cx="2907527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2800"/>
            </a:lvl1pPr>
          </a:lstStyle>
          <a:p>
            <a:r>
              <a:rPr lang="it-IT" altLang="ja-JP" b="1" dirty="0" smtClean="0"/>
              <a:t>V-B4 </a:t>
            </a:r>
            <a:r>
              <a:rPr lang="it-IT" altLang="ja-JP" b="1" dirty="0"/>
              <a:t>+ koto </a:t>
            </a:r>
            <a:r>
              <a:rPr lang="it-IT" altLang="ja-JP" b="1" dirty="0" err="1"/>
              <a:t>ga</a:t>
            </a:r>
            <a:r>
              <a:rPr lang="it-IT" altLang="ja-JP" b="1" dirty="0"/>
              <a:t> </a:t>
            </a:r>
            <a:r>
              <a:rPr lang="it-IT" altLang="ja-JP" b="1" dirty="0" err="1"/>
              <a:t>aru</a:t>
            </a:r>
            <a:endParaRPr lang="it-IT" altLang="ja-JP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67544" y="4941168"/>
            <a:ext cx="755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 indica la possibilità che una eventualità si avveri.</a:t>
            </a:r>
          </a:p>
        </p:txBody>
      </p:sp>
    </p:spTree>
    <p:extLst>
      <p:ext uri="{BB962C8B-B14F-4D97-AF65-F5344CB8AC3E}">
        <p14:creationId xmlns:p14="http://schemas.microsoft.com/office/powerpoint/2010/main" val="4643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ja-JP" dirty="0" smtClean="0"/>
              <a:t>Frase di esperienza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11560" y="2224550"/>
            <a:ext cx="7366119" cy="475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あの会社の社長に会ったことがありますか？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510542" y="2016814"/>
            <a:ext cx="374158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あ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39552" y="1484784"/>
            <a:ext cx="7313925" cy="475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Ano </a:t>
            </a:r>
            <a:r>
              <a:rPr lang="it-IT" altLang="ja-JP" sz="2800" dirty="0" err="1" smtClean="0"/>
              <a:t>kaisha</a:t>
            </a:r>
            <a:r>
              <a:rPr lang="it-IT" altLang="ja-JP" sz="2800" dirty="0" smtClean="0"/>
              <a:t> no </a:t>
            </a:r>
            <a:r>
              <a:rPr lang="it-IT" altLang="ja-JP" sz="2800" dirty="0" err="1" smtClean="0"/>
              <a:t>shachō</a:t>
            </a:r>
            <a:r>
              <a:rPr lang="it-IT" altLang="ja-JP" sz="2800" dirty="0" smtClean="0"/>
              <a:t> ni atta koto </a:t>
            </a:r>
            <a:r>
              <a:rPr lang="it-IT" altLang="ja-JP" sz="2800" dirty="0" err="1" smtClean="0"/>
              <a:t>ga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arimasu</a:t>
            </a:r>
            <a:r>
              <a:rPr lang="it-IT" altLang="ja-JP" sz="2800" dirty="0" smtClean="0"/>
              <a:t> ka?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294316" y="1998211"/>
            <a:ext cx="547804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かい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654356" y="1997709"/>
            <a:ext cx="547804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しゃ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368012" y="1979047"/>
            <a:ext cx="547804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しゃ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718454" y="1979047"/>
            <a:ext cx="755663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ちょう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39076" y="2852936"/>
            <a:ext cx="7005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Hai mai incontrato il presidente di quella ditta?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539552" y="3961457"/>
            <a:ext cx="7120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Watashi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ichido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mo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chikoku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shita</a:t>
            </a:r>
            <a:r>
              <a:rPr lang="it-IT" altLang="ja-JP" sz="2800" dirty="0" smtClean="0"/>
              <a:t> koto </a:t>
            </a:r>
            <a:r>
              <a:rPr lang="it-IT" altLang="ja-JP" sz="2800" dirty="0" err="1" smtClean="0"/>
              <a:t>ga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nai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611560" y="4898639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私は一度も遅刻したことがない。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30506" y="4672300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わたし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259632" y="4671798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いち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2500616" y="4653136"/>
            <a:ext cx="352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ち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1749570" y="4653136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ど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2743715" y="4653136"/>
            <a:ext cx="567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こく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539552" y="5498068"/>
            <a:ext cx="660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Non ho mai fatto tardi, nemmeno una volta.</a:t>
            </a:r>
          </a:p>
        </p:txBody>
      </p:sp>
    </p:spTree>
    <p:extLst>
      <p:ext uri="{BB962C8B-B14F-4D97-AF65-F5344CB8AC3E}">
        <p14:creationId xmlns:p14="http://schemas.microsoft.com/office/powerpoint/2010/main" val="24047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ja-JP" dirty="0" smtClean="0"/>
              <a:t>Frase di esperienza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11560" y="2224550"/>
            <a:ext cx="772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私は友達とコンサートに行くことがあります。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583235" y="2016814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い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95536" y="1484784"/>
            <a:ext cx="8473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Watashi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tomodachi</a:t>
            </a:r>
            <a:r>
              <a:rPr lang="it-IT" altLang="ja-JP" sz="2800" dirty="0" smtClean="0"/>
              <a:t> </a:t>
            </a:r>
            <a:r>
              <a:rPr lang="it-IT" altLang="ja-JP" sz="2800" dirty="0"/>
              <a:t>to </a:t>
            </a:r>
            <a:r>
              <a:rPr lang="it-IT" altLang="ja-JP" sz="2800" dirty="0" err="1" smtClean="0"/>
              <a:t>konsāto</a:t>
            </a:r>
            <a:r>
              <a:rPr lang="it-IT" altLang="ja-JP" sz="2800" dirty="0" smtClean="0"/>
              <a:t> ni </a:t>
            </a:r>
            <a:r>
              <a:rPr lang="it-IT" altLang="ja-JP" sz="2800" dirty="0" err="1" smtClean="0"/>
              <a:t>iku</a:t>
            </a:r>
            <a:r>
              <a:rPr lang="it-IT" altLang="ja-JP" sz="2800" dirty="0" smtClean="0"/>
              <a:t> koto </a:t>
            </a:r>
            <a:r>
              <a:rPr lang="it-IT" altLang="ja-JP" sz="2800" dirty="0" err="1" smtClean="0"/>
              <a:t>ga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arimasu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275654" y="1998211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とも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682349" y="1997709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だち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39076" y="2852936"/>
            <a:ext cx="6571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Alle volte vado ad un concerto con gli amici.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539552" y="3961457"/>
            <a:ext cx="5008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Sushi </a:t>
            </a:r>
            <a:r>
              <a:rPr lang="it-IT" altLang="ja-JP" sz="2800" dirty="0" err="1" smtClean="0"/>
              <a:t>wo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taberu</a:t>
            </a:r>
            <a:r>
              <a:rPr lang="it-IT" altLang="ja-JP" sz="2800" dirty="0" smtClean="0"/>
              <a:t> koto </a:t>
            </a:r>
            <a:r>
              <a:rPr lang="it-IT" altLang="ja-JP" sz="2800" dirty="0" err="1" smtClean="0"/>
              <a:t>ga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arimasu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611560" y="4898639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鮨を食べることがあります。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11560" y="4672300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すし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403648" y="4671798"/>
            <a:ext cx="34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た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539552" y="5498068"/>
            <a:ext cx="4252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 capita di mangiare sushi.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539552" y="1994448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わたし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969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4239</TotalTime>
  <Words>1379</Words>
  <Application>Microsoft Office PowerPoint</Application>
  <PresentationFormat>Presentazione su schermo (4:3)</PresentationFormat>
  <Paragraphs>415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1_Tema di Office</vt:lpstr>
      <vt:lpstr>Introduzione alla lingua giapponese</vt:lpstr>
      <vt:lpstr>Ripasso</vt:lpstr>
      <vt:lpstr>Coniugazione: forma in -TE</vt:lpstr>
      <vt:lpstr>Possesso</vt:lpstr>
      <vt:lpstr>Nominalizzazione</vt:lpstr>
      <vt:lpstr>Frase di esperienza</vt:lpstr>
      <vt:lpstr>Frase di esperienza</vt:lpstr>
      <vt:lpstr>Frase di esperienza</vt:lpstr>
      <vt:lpstr>Frase di esperienza</vt:lpstr>
      <vt:lpstr>Presentazione standard di PowerPoint</vt:lpstr>
      <vt:lpstr>Frasi utili</vt:lpstr>
      <vt:lpstr>Frasi utili</vt:lpstr>
      <vt:lpstr>Frasi utili</vt:lpstr>
      <vt:lpstr>Presentazione standard di PowerPoint</vt:lpstr>
      <vt:lpstr>Presentazione standard di PowerPoint</vt:lpstr>
      <vt:lpstr>Numeri – serie di origine cinese</vt:lpstr>
      <vt:lpstr>Numeri – serie di origine cinese</vt:lpstr>
      <vt:lpstr>Numeri – serie di origine cinese</vt:lpstr>
      <vt:lpstr>Numeri – serie di origine cinese</vt:lpstr>
      <vt:lpstr>Numeri – serie di origine cinese</vt:lpstr>
      <vt:lpstr>Numeri – serie giapponese</vt:lpstr>
      <vt:lpstr>Numeri – classificatori</vt:lpstr>
      <vt:lpstr>Numeri – classificatori</vt:lpstr>
      <vt:lpstr>Numeri – classificatori</vt:lpstr>
      <vt:lpstr>Numeri – classificatori</vt:lpstr>
      <vt:lpstr>Presentazione standard di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alla lingua giapponese</dc:title>
  <dc:creator>.</dc:creator>
  <cp:lastModifiedBy>Massimo Borri</cp:lastModifiedBy>
  <cp:revision>330</cp:revision>
  <dcterms:created xsi:type="dcterms:W3CDTF">2013-09-02T15:43:57Z</dcterms:created>
  <dcterms:modified xsi:type="dcterms:W3CDTF">2014-02-14T07:10:16Z</dcterms:modified>
</cp:coreProperties>
</file>