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8" r:id="rId2"/>
    <p:sldId id="341" r:id="rId3"/>
    <p:sldId id="351" r:id="rId4"/>
    <p:sldId id="354" r:id="rId5"/>
    <p:sldId id="357" r:id="rId6"/>
    <p:sldId id="353" r:id="rId7"/>
    <p:sldId id="372" r:id="rId8"/>
    <p:sldId id="361" r:id="rId9"/>
    <p:sldId id="362" r:id="rId10"/>
    <p:sldId id="369" r:id="rId11"/>
    <p:sldId id="373" r:id="rId12"/>
    <p:sldId id="374" r:id="rId13"/>
    <p:sldId id="376" r:id="rId14"/>
    <p:sldId id="368" r:id="rId15"/>
    <p:sldId id="370" r:id="rId16"/>
    <p:sldId id="371" r:id="rId17"/>
    <p:sldId id="375" r:id="rId18"/>
    <p:sldId id="380" r:id="rId19"/>
    <p:sldId id="377" r:id="rId20"/>
    <p:sldId id="360" r:id="rId21"/>
    <p:sldId id="378" r:id="rId22"/>
    <p:sldId id="379" r:id="rId23"/>
    <p:sldId id="367" r:id="rId24"/>
    <p:sldId id="381" r:id="rId25"/>
    <p:sldId id="382" r:id="rId26"/>
    <p:sldId id="332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EB4"/>
    <a:srgbClr val="FCF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7940" autoAdjust="0"/>
  </p:normalViewPr>
  <p:slideViewPr>
    <p:cSldViewPr>
      <p:cViewPr varScale="1">
        <p:scale>
          <a:sx n="64" d="100"/>
          <a:sy n="64" d="100"/>
        </p:scale>
        <p:origin x="-16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59ED-F41F-46F2-81D6-7296C705B631}" type="datetimeFigureOut">
              <a:rPr lang="it-IT" smtClean="0"/>
              <a:t>15/11/2013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5BF1-35B8-4CC1-8294-D0BC0E12D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26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C5BF1-35B8-4CC1-8294-D0BC0E12D40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36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4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9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4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3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5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15/11/2013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7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368218" y="1426728"/>
            <a:ext cx="4608512" cy="2650344"/>
          </a:xfrm>
          <a:prstGeom prst="roundRect">
            <a:avLst>
              <a:gd name="adj" fmla="val 84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484784"/>
            <a:ext cx="6408712" cy="1470025"/>
          </a:xfrm>
        </p:spPr>
        <p:txBody>
          <a:bodyPr/>
          <a:lstStyle/>
          <a:p>
            <a:r>
              <a:rPr lang="it-IT" dirty="0" smtClean="0"/>
              <a:t>Introduzione alla</a:t>
            </a:r>
            <a:br>
              <a:rPr lang="it-IT" dirty="0" smtClean="0"/>
            </a:br>
            <a:r>
              <a:rPr lang="it-IT" dirty="0" smtClean="0"/>
              <a:t>lingua giapponese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314096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36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日本語入門</a:t>
            </a:r>
            <a:endParaRPr lang="it-IT" sz="36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29725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47157" y="29725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ほん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70265" y="297257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ご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58185" y="29725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にゅう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17783" y="297257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もん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1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Usi della forma in </a:t>
            </a:r>
            <a:r>
              <a:rPr lang="it-IT" i="1" dirty="0" smtClean="0"/>
              <a:t>-TE</a:t>
            </a:r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512" y="134076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La forma in </a:t>
            </a:r>
            <a:r>
              <a:rPr lang="it-IT" sz="2800" i="1" dirty="0" smtClean="0"/>
              <a:t>-te</a:t>
            </a:r>
            <a:r>
              <a:rPr lang="it-IT" sz="2800" dirty="0" smtClean="0"/>
              <a:t> può essere usata da sola o in combinazione con altri verbi o particelle.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256490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Esempio: </a:t>
            </a:r>
            <a:r>
              <a:rPr lang="it-IT" sz="2800" b="1" dirty="0" smtClean="0"/>
              <a:t>richiesta cortese positiva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230979"/>
            <a:ext cx="761041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Richiesta cortese (positiva) = forma in -</a:t>
            </a:r>
            <a:r>
              <a:rPr lang="it-IT" sz="2800" i="1" dirty="0" smtClean="0"/>
              <a:t>te </a:t>
            </a:r>
            <a:r>
              <a:rPr lang="it-IT" sz="2800" dirty="0" smtClean="0"/>
              <a:t>+ </a:t>
            </a:r>
            <a:r>
              <a:rPr lang="it-IT" sz="2800" b="1" dirty="0" err="1" smtClean="0"/>
              <a:t>kudasai</a:t>
            </a:r>
            <a:endParaRPr lang="it-IT" sz="2800" b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00506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Kore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yon</a:t>
            </a:r>
            <a:r>
              <a:rPr lang="it-IT" sz="2800" dirty="0" err="1" smtClean="0">
                <a:solidFill>
                  <a:srgbClr val="FF0000"/>
                </a:solidFill>
              </a:rPr>
              <a:t>de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kudasai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592741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これを読ん</a:t>
            </a:r>
            <a:r>
              <a:rPr lang="ja-JP" altLang="it-IT" sz="26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で下さい。</a:t>
            </a:r>
            <a:endParaRPr lang="it-IT" sz="26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28056" y="4412209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よ</a:t>
            </a:r>
            <a:endParaRPr lang="it-IT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483768" y="4415488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くだ</a:t>
            </a:r>
            <a:endParaRPr lang="it-IT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2000" y="400506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Legga questo, per favore.</a:t>
            </a:r>
            <a:endParaRPr lang="it-IT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9552" y="530120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Mado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ake</a:t>
            </a:r>
            <a:r>
              <a:rPr lang="it-IT" sz="2800" dirty="0" err="1" smtClean="0">
                <a:solidFill>
                  <a:srgbClr val="FF0000"/>
                </a:solidFill>
              </a:rPr>
              <a:t>te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kudasai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39552" y="5913788"/>
            <a:ext cx="32403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窓を開け</a:t>
            </a:r>
            <a:r>
              <a:rPr lang="ja-JP" altLang="it-IT" sz="26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て下さい。</a:t>
            </a:r>
            <a:endParaRPr lang="it-IT" sz="26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31608" y="5733256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まど</a:t>
            </a:r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195736" y="5736535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くだ</a:t>
            </a:r>
            <a:endParaRPr lang="it-IT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572000" y="530120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Apra la finestra, per favore.</a:t>
            </a:r>
            <a:endParaRPr lang="it-IT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269484" y="5721675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1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Usi della forma in </a:t>
            </a:r>
            <a:r>
              <a:rPr lang="it-IT" i="1" dirty="0" smtClean="0"/>
              <a:t>-TE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55679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In situazioni informali, la</a:t>
            </a:r>
            <a:r>
              <a:rPr lang="it-IT" sz="2800" dirty="0" smtClean="0"/>
              <a:t> </a:t>
            </a:r>
            <a:r>
              <a:rPr lang="it-IT" sz="2800" b="1" dirty="0" smtClean="0"/>
              <a:t>richiesta </a:t>
            </a:r>
            <a:r>
              <a:rPr lang="it-IT" sz="2800" dirty="0" smtClean="0"/>
              <a:t>può essere espressa anche dalla semplice forma in </a:t>
            </a:r>
            <a:r>
              <a:rPr lang="it-IT" sz="2800" i="1" dirty="0" smtClean="0"/>
              <a:t>-te</a:t>
            </a:r>
            <a:r>
              <a:rPr lang="it-IT" sz="2800" dirty="0" smtClean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85293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Kore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tabe</a:t>
            </a:r>
            <a:r>
              <a:rPr lang="it-IT" sz="2800" dirty="0" err="1" smtClean="0">
                <a:solidFill>
                  <a:srgbClr val="FF0000"/>
                </a:solidFill>
              </a:rPr>
              <a:t>te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3440613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これを食べ</a:t>
            </a:r>
            <a:r>
              <a:rPr lang="ja-JP" altLang="it-IT" sz="26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て。</a:t>
            </a:r>
            <a:endParaRPr lang="it-IT" sz="26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11728" y="3265239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た</a:t>
            </a:r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72000" y="285293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mangia questo.</a:t>
            </a:r>
            <a:endParaRPr lang="it-IT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39552" y="436510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Asoko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</a:t>
            </a:r>
            <a:r>
              <a:rPr lang="it-IT" sz="2800" dirty="0" err="1" smtClean="0">
                <a:solidFill>
                  <a:srgbClr val="FF0000"/>
                </a:solidFill>
              </a:rPr>
              <a:t>te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39552" y="4952781"/>
            <a:ext cx="4248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あそこへ行っ</a:t>
            </a:r>
            <a:r>
              <a:rPr lang="ja-JP" altLang="it-IT" sz="26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て。</a:t>
            </a:r>
            <a:endParaRPr lang="it-IT" sz="26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907704" y="4777407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い</a:t>
            </a:r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572000" y="436510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vai laggiù.</a:t>
            </a:r>
            <a:endParaRPr lang="it-IT" sz="28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Usi della forma in </a:t>
            </a:r>
            <a:r>
              <a:rPr lang="it-IT" i="1" dirty="0" smtClean="0"/>
              <a:t>-TE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552" y="141277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La</a:t>
            </a:r>
            <a:r>
              <a:rPr lang="it-IT" sz="2800" dirty="0" smtClean="0"/>
              <a:t> </a:t>
            </a:r>
            <a:r>
              <a:rPr lang="it-IT" sz="2800" b="1" dirty="0" smtClean="0"/>
              <a:t>richiesta cortese negativa </a:t>
            </a:r>
            <a:r>
              <a:rPr lang="it-IT" sz="2800" dirty="0" smtClean="0"/>
              <a:t>si esprime invece: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924944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Akai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botan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ni te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fure</a:t>
            </a:r>
            <a:r>
              <a:rPr lang="it-IT" sz="2800" dirty="0" err="1" smtClean="0">
                <a:solidFill>
                  <a:srgbClr val="FF0000"/>
                </a:solidFill>
              </a:rPr>
              <a:t>naide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kudasai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376717"/>
            <a:ext cx="5544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赤いボタンに手を触れ</a:t>
            </a:r>
            <a:r>
              <a:rPr lang="ja-JP" altLang="it-IT" sz="26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ないで下さい。</a:t>
            </a:r>
            <a:endParaRPr lang="it-IT" sz="26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7936" y="4189900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あか</a:t>
            </a:r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139952" y="2924943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tocchi il bottone rosso, per favore.</a:t>
            </a:r>
            <a:endParaRPr lang="it-IT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2060848"/>
            <a:ext cx="753648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Richiesta cortese (negativa) = </a:t>
            </a:r>
            <a:r>
              <a:rPr lang="it-IT" sz="2800" b="1" dirty="0" smtClean="0"/>
              <a:t>B1</a:t>
            </a:r>
            <a:r>
              <a:rPr lang="it-IT" sz="2800" dirty="0" smtClean="0"/>
              <a:t> + </a:t>
            </a:r>
            <a:r>
              <a:rPr lang="it-IT" sz="2800" b="1" dirty="0" smtClean="0"/>
              <a:t>naide</a:t>
            </a:r>
            <a:r>
              <a:rPr lang="it-IT" sz="2800" i="1" dirty="0" smtClean="0"/>
              <a:t> </a:t>
            </a:r>
            <a:r>
              <a:rPr lang="it-IT" sz="2800" dirty="0" smtClean="0"/>
              <a:t>+ </a:t>
            </a:r>
            <a:r>
              <a:rPr lang="it-IT" sz="2800" b="1" dirty="0" err="1" smtClean="0"/>
              <a:t>kudasai</a:t>
            </a:r>
            <a:endParaRPr lang="it-IT" sz="28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2588432" y="4189900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て</a:t>
            </a:r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236724" y="4201481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ふ</a:t>
            </a:r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51520" y="5301208"/>
            <a:ext cx="8928992" cy="1368152"/>
            <a:chOff x="251520" y="5301208"/>
            <a:chExt cx="8928992" cy="1368152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251520" y="5517232"/>
              <a:ext cx="86409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26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触る</a:t>
              </a:r>
              <a:endParaRPr lang="it-IT" sz="26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251520" y="6176917"/>
              <a:ext cx="151216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26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触れる</a:t>
              </a:r>
              <a:endParaRPr lang="it-IT" sz="26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251520" y="5301208"/>
              <a:ext cx="567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さわ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31912" y="6021288"/>
              <a:ext cx="567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1400" b="1" dirty="0" smtClean="0">
                  <a:latin typeface="MS Mincho" panose="02020609040205080304" pitchFamily="49" charset="-128"/>
                  <a:ea typeface="MS Mincho" panose="02020609040205080304" pitchFamily="49" charset="-128"/>
                </a:rPr>
                <a:t>ふ</a:t>
              </a:r>
              <a:endParaRPr 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403648" y="5498068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ja-JP" sz="2800" dirty="0" err="1" smtClean="0"/>
                <a:t>sawaru</a:t>
              </a:r>
              <a:endParaRPr lang="it-IT" sz="2800" dirty="0" smtClean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547664" y="6146140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ja-JP" sz="2800" dirty="0" err="1" smtClean="0"/>
                <a:t>fureru</a:t>
              </a:r>
              <a:endParaRPr lang="it-IT" sz="2800" dirty="0" smtClean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2915816" y="5517232"/>
              <a:ext cx="6264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ja-JP" sz="2800" i="1" dirty="0" smtClean="0"/>
                <a:t>toccare, prendere in mano (N </a:t>
              </a:r>
              <a:r>
                <a:rPr lang="it-IT" altLang="ja-JP" sz="2800" i="1" dirty="0" err="1" smtClean="0"/>
                <a:t>wo</a:t>
              </a:r>
              <a:r>
                <a:rPr lang="it-IT" altLang="ja-JP" sz="2800" i="1" dirty="0" smtClean="0"/>
                <a:t> </a:t>
              </a:r>
              <a:r>
                <a:rPr lang="it-IT" altLang="ja-JP" sz="2800" i="1" dirty="0" err="1" smtClean="0"/>
                <a:t>sawaru</a:t>
              </a:r>
              <a:r>
                <a:rPr lang="it-IT" altLang="ja-JP" sz="2800" i="1" dirty="0" smtClean="0"/>
                <a:t>)</a:t>
              </a:r>
              <a:endParaRPr lang="it-IT" sz="2800" i="1" dirty="0" smtClean="0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934274" y="6146140"/>
              <a:ext cx="5598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altLang="ja-JP" sz="2800" i="1" dirty="0" smtClean="0"/>
                <a:t>toccare, sfiorare (N ni </a:t>
              </a:r>
              <a:r>
                <a:rPr lang="it-IT" altLang="ja-JP" sz="2800" i="1" dirty="0" err="1" smtClean="0"/>
                <a:t>fureru</a:t>
              </a:r>
              <a:r>
                <a:rPr lang="it-IT" altLang="ja-JP" sz="2800" i="1" dirty="0" smtClean="0"/>
                <a:t>)</a:t>
              </a:r>
              <a:endParaRPr lang="it-IT" sz="2800" i="1" dirty="0" smtClean="0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44" y="3545318"/>
            <a:ext cx="2648643" cy="176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Usi della forma in </a:t>
            </a:r>
            <a:r>
              <a:rPr lang="it-IT" i="1" dirty="0" smtClean="0"/>
              <a:t>-TE</a:t>
            </a:r>
            <a:endParaRPr lang="it-IT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2564904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Sono tegami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yoma</a:t>
            </a:r>
            <a:r>
              <a:rPr lang="it-IT" sz="2800" dirty="0" err="1" smtClean="0">
                <a:solidFill>
                  <a:srgbClr val="FF0000"/>
                </a:solidFill>
              </a:rPr>
              <a:t>naide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kudasai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3676382"/>
            <a:ext cx="5544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その手紙を読ま</a:t>
            </a:r>
            <a:r>
              <a:rPr lang="ja-JP" altLang="it-IT" sz="26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ないで下さい。</a:t>
            </a:r>
            <a:endParaRPr lang="it-IT" sz="26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94624" y="3501008"/>
            <a:ext cx="42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て</a:t>
            </a:r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860032" y="2564903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legga quella lettera, per favore.</a:t>
            </a:r>
            <a:endParaRPr lang="it-IT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1700808"/>
            <a:ext cx="753648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Richiesta cortese (negativa) = </a:t>
            </a:r>
            <a:r>
              <a:rPr lang="it-IT" sz="2800" b="1" dirty="0" smtClean="0"/>
              <a:t>B1</a:t>
            </a:r>
            <a:r>
              <a:rPr lang="it-IT" sz="2800" dirty="0" smtClean="0"/>
              <a:t> + </a:t>
            </a:r>
            <a:r>
              <a:rPr lang="it-IT" sz="2800" b="1" dirty="0" smtClean="0"/>
              <a:t>naide</a:t>
            </a:r>
            <a:r>
              <a:rPr lang="it-IT" sz="2800" i="1" dirty="0" smtClean="0"/>
              <a:t> </a:t>
            </a:r>
            <a:r>
              <a:rPr lang="it-IT" sz="2800" dirty="0" smtClean="0"/>
              <a:t>+ </a:t>
            </a:r>
            <a:r>
              <a:rPr lang="it-IT" sz="2800" b="1" dirty="0" err="1" smtClean="0"/>
              <a:t>kudasai</a:t>
            </a:r>
            <a:endParaRPr lang="it-IT" sz="28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2010900" y="3501008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よ</a:t>
            </a:r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539616" y="3512589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くだ</a:t>
            </a:r>
            <a:endParaRPr lang="it-IT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242056" y="3512589"/>
            <a:ext cx="56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がみ</a:t>
            </a:r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7504" y="4419109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La </a:t>
            </a:r>
            <a:r>
              <a:rPr lang="it-IT" sz="2800" b="1" dirty="0" smtClean="0"/>
              <a:t>B1</a:t>
            </a:r>
            <a:r>
              <a:rPr lang="it-IT" sz="2800" dirty="0" smtClean="0"/>
              <a:t> si ottiene coi verbi </a:t>
            </a:r>
            <a:r>
              <a:rPr lang="it-IT" sz="2800" i="1" dirty="0" err="1" smtClean="0"/>
              <a:t>ichidan</a:t>
            </a:r>
            <a:r>
              <a:rPr lang="it-IT" sz="2800" dirty="0" smtClean="0"/>
              <a:t> togliendo il </a:t>
            </a:r>
            <a:r>
              <a:rPr lang="it-IT" sz="2800" i="1" dirty="0" smtClean="0"/>
              <a:t>-</a:t>
            </a:r>
            <a:r>
              <a:rPr lang="it-IT" sz="2800" i="1" dirty="0" err="1" smtClean="0"/>
              <a:t>ru</a:t>
            </a:r>
            <a:r>
              <a:rPr lang="it-IT" sz="2800" dirty="0" smtClean="0"/>
              <a:t> finale, coi verbi </a:t>
            </a:r>
            <a:r>
              <a:rPr lang="it-IT" sz="2800" i="1" dirty="0" err="1" smtClean="0"/>
              <a:t>godan</a:t>
            </a:r>
            <a:r>
              <a:rPr lang="it-IT" sz="2800" dirty="0" smtClean="0"/>
              <a:t> modificando la vocale dell’ultima sillaba in </a:t>
            </a:r>
            <a:r>
              <a:rPr lang="it-IT" sz="2800" b="1" dirty="0" smtClean="0"/>
              <a:t>a</a:t>
            </a:r>
            <a:r>
              <a:rPr lang="it-IT" sz="2800" dirty="0" smtClean="0"/>
              <a:t>.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79512" y="5373216"/>
            <a:ext cx="341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 questo esempio: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952829" y="6021288"/>
            <a:ext cx="141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</a:t>
            </a:r>
            <a:r>
              <a:rPr lang="it-IT" sz="2800" dirty="0" err="1" smtClean="0">
                <a:solidFill>
                  <a:srgbClr val="FF0000"/>
                </a:solidFill>
              </a:rPr>
              <a:t>mu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987889" y="6052065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読</a:t>
            </a:r>
            <a:r>
              <a:rPr lang="ja-JP" altLang="it-IT" sz="26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む</a:t>
            </a:r>
            <a:endParaRPr lang="it-IT" sz="26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875956" y="6052065"/>
            <a:ext cx="936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読</a:t>
            </a:r>
            <a:r>
              <a:rPr lang="ja-JP" altLang="it-IT" sz="26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ま</a:t>
            </a:r>
            <a:endParaRPr lang="it-IT" sz="26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804520" y="6021288"/>
            <a:ext cx="1410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</a:t>
            </a:r>
            <a:r>
              <a:rPr lang="it-IT" sz="2800" dirty="0" err="1" smtClean="0">
                <a:solidFill>
                  <a:srgbClr val="FF0000"/>
                </a:solidFill>
              </a:rPr>
              <a:t>ma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931740" y="6021288"/>
            <a:ext cx="78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(</a:t>
            </a:r>
            <a:r>
              <a:rPr lang="it-IT" sz="2800" b="1" dirty="0" smtClean="0"/>
              <a:t>B3</a:t>
            </a:r>
            <a:r>
              <a:rPr lang="it-IT" sz="2800" dirty="0" smtClean="0"/>
              <a:t>)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740624" y="6021288"/>
            <a:ext cx="78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(</a:t>
            </a:r>
            <a:r>
              <a:rPr lang="it-IT" sz="2800" b="1" dirty="0" smtClean="0"/>
              <a:t>B1</a:t>
            </a:r>
            <a:r>
              <a:rPr lang="it-IT" sz="2800" dirty="0" smtClean="0"/>
              <a:t>)</a:t>
            </a:r>
          </a:p>
        </p:txBody>
      </p:sp>
      <p:sp>
        <p:nvSpPr>
          <p:cNvPr id="18" name="Freccia a destra 17"/>
          <p:cNvSpPr/>
          <p:nvPr/>
        </p:nvSpPr>
        <p:spPr>
          <a:xfrm>
            <a:off x="3923928" y="6165304"/>
            <a:ext cx="720080" cy="24622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Aspetto del verbo</a:t>
            </a:r>
            <a:endParaRPr lang="it-IT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11560" y="126876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 giapponese il verbo ha una qualità definita </a:t>
            </a:r>
            <a:r>
              <a:rPr lang="it-IT" sz="2800" i="1" u="sng" dirty="0" smtClean="0"/>
              <a:t>aspetto</a:t>
            </a:r>
            <a:r>
              <a:rPr lang="it-IT" sz="2800" i="1" dirty="0" smtClean="0"/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191683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Verbi </a:t>
            </a:r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durativi </a:t>
            </a:r>
            <a:r>
              <a:rPr lang="it-IT" sz="2800" dirty="0" smtClean="0"/>
              <a:t>che esprimono azioni prolungate</a:t>
            </a:r>
            <a:endParaRPr lang="it-IT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249289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Verbi </a:t>
            </a:r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momentanei </a:t>
            </a:r>
            <a:r>
              <a:rPr lang="it-IT" sz="2800" dirty="0"/>
              <a:t>che esprimono azioni </a:t>
            </a:r>
            <a:r>
              <a:rPr lang="it-IT" sz="2800" dirty="0" smtClean="0"/>
              <a:t>di un istante</a:t>
            </a:r>
            <a:endParaRPr lang="it-IT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306896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Verbi che lasciano uno </a:t>
            </a:r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stato risultante </a:t>
            </a:r>
            <a:r>
              <a:rPr lang="it-IT" sz="2800" dirty="0" smtClean="0"/>
              <a:t>dopo l’azione</a:t>
            </a:r>
            <a:endParaRPr lang="it-IT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70383" y="458112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i="1" dirty="0" err="1" smtClean="0"/>
              <a:t>aruku</a:t>
            </a:r>
            <a:endParaRPr lang="it-IT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54359" y="510279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i="1" dirty="0" err="1" smtClean="0"/>
              <a:t>asobu</a:t>
            </a:r>
            <a:r>
              <a:rPr lang="it-IT" sz="2800" i="1" dirty="0" smtClean="0"/>
              <a:t>	</a:t>
            </a:r>
            <a:endParaRPr lang="it-IT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4359" y="561566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i="1" dirty="0" err="1" smtClean="0"/>
              <a:t>taberu</a:t>
            </a:r>
            <a:endParaRPr lang="it-IT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26367" y="6066874"/>
            <a:ext cx="120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i="1" dirty="0" err="1" smtClean="0"/>
              <a:t>yomu</a:t>
            </a:r>
            <a:endParaRPr lang="it-IT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907704" y="4588386"/>
            <a:ext cx="308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camminare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1907704" y="5110057"/>
            <a:ext cx="308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giocare, divertirsi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907704" y="5622921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mangiare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1907704" y="6074132"/>
            <a:ext cx="152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leggere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645730" y="458112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i="1" dirty="0" err="1" smtClean="0"/>
              <a:t>shinu</a:t>
            </a:r>
            <a:endParaRPr lang="it-IT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622539" y="5102799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i="1" dirty="0" err="1" smtClean="0"/>
              <a:t>deru</a:t>
            </a:r>
            <a:r>
              <a:rPr lang="it-IT" sz="2800" i="1" dirty="0" smtClean="0"/>
              <a:t>	</a:t>
            </a:r>
            <a:endParaRPr lang="it-IT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5414899" y="561566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i="1" dirty="0" err="1" smtClean="0"/>
              <a:t>ochiru</a:t>
            </a:r>
            <a:endParaRPr lang="it-IT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247692" y="6066874"/>
            <a:ext cx="1463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i="1" dirty="0" err="1" smtClean="0"/>
              <a:t>iku</a:t>
            </a:r>
            <a:endParaRPr lang="it-IT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783051" y="4588386"/>
            <a:ext cx="143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morire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783051" y="5110057"/>
            <a:ext cx="143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uscire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6768244" y="5622921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cadere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783051" y="6074132"/>
            <a:ext cx="152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andare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619672" y="3913892"/>
            <a:ext cx="218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Es. durativi:</a:t>
            </a:r>
            <a:endParaRPr lang="it-IT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414900" y="3913892"/>
            <a:ext cx="282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Es. momentanei:</a:t>
            </a:r>
            <a:endParaRPr lang="it-IT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Usi della forma in </a:t>
            </a:r>
            <a:r>
              <a:rPr lang="it-IT" i="1" dirty="0" smtClean="0"/>
              <a:t>-TE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126876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Forma progressiva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1934835"/>
            <a:ext cx="5657254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Forma progressiva = forma in -</a:t>
            </a:r>
            <a:r>
              <a:rPr lang="it-IT" sz="2800" i="1" dirty="0" smtClean="0"/>
              <a:t>te </a:t>
            </a:r>
            <a:r>
              <a:rPr lang="it-IT" sz="2800" dirty="0" smtClean="0"/>
              <a:t>+ </a:t>
            </a:r>
            <a:r>
              <a:rPr lang="it-IT" sz="2800" b="1" dirty="0" err="1" smtClean="0"/>
              <a:t>iru</a:t>
            </a:r>
            <a:endParaRPr lang="it-IT" sz="2800" b="1" dirty="0" smtClean="0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558807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Watashi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omoshiroi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hon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yon</a:t>
            </a:r>
            <a:r>
              <a:rPr lang="it-IT" sz="2800" dirty="0" err="1" smtClean="0">
                <a:solidFill>
                  <a:srgbClr val="FF0000"/>
                </a:solidFill>
              </a:rPr>
              <a:t>de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imasu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7544" y="278092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Si aggiunge alla forma in -</a:t>
            </a:r>
            <a:r>
              <a:rPr lang="it-IT" sz="2800" i="1" dirty="0" smtClean="0"/>
              <a:t>te</a:t>
            </a:r>
            <a:r>
              <a:rPr lang="it-IT" sz="2800" dirty="0" smtClean="0"/>
              <a:t> il verbo </a:t>
            </a:r>
            <a:r>
              <a:rPr lang="it-IT" sz="2800" i="1" dirty="0" err="1" smtClean="0">
                <a:solidFill>
                  <a:srgbClr val="FF0000"/>
                </a:solidFill>
              </a:rPr>
              <a:t>iru</a:t>
            </a:r>
            <a:r>
              <a:rPr lang="it-IT" sz="2800" i="1" dirty="0" smtClean="0"/>
              <a:t> </a:t>
            </a:r>
            <a:r>
              <a:rPr lang="it-IT" sz="2800" dirty="0" smtClean="0"/>
              <a:t>(di tipo </a:t>
            </a:r>
            <a:r>
              <a:rPr lang="it-IT" sz="2800" dirty="0" err="1" smtClean="0"/>
              <a:t>ichidan</a:t>
            </a:r>
            <a:r>
              <a:rPr lang="it-IT" sz="2800" dirty="0" smtClean="0"/>
              <a:t>)</a:t>
            </a:r>
            <a:r>
              <a:rPr lang="it-IT" sz="2800" i="1" dirty="0" smtClean="0"/>
              <a:t> </a:t>
            </a:r>
            <a:r>
              <a:rPr lang="it-IT" sz="2800" dirty="0" smtClean="0"/>
              <a:t>che si coniuga normalmente (quindi in forma cortese </a:t>
            </a:r>
            <a:r>
              <a:rPr lang="it-IT" sz="2800" i="1" dirty="0" err="1" smtClean="0">
                <a:solidFill>
                  <a:srgbClr val="FF0000"/>
                </a:solidFill>
              </a:rPr>
              <a:t>imasu</a:t>
            </a:r>
            <a:r>
              <a:rPr lang="it-IT" sz="2800" dirty="0" smtClean="0"/>
              <a:t>, etc.)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4149080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Indica una </a:t>
            </a:r>
            <a:r>
              <a:rPr lang="it-IT" sz="2800" u="sng" dirty="0" smtClean="0"/>
              <a:t>azione di una certa durata in corso di svolgimento</a:t>
            </a:r>
            <a:r>
              <a:rPr lang="it-IT" sz="2800" dirty="0" smtClean="0"/>
              <a:t>, quindi si traduce con </a:t>
            </a:r>
            <a:r>
              <a:rPr lang="it-IT" sz="2800" i="1" dirty="0" smtClean="0"/>
              <a:t>stare</a:t>
            </a:r>
            <a:r>
              <a:rPr lang="it-IT" sz="2800" dirty="0" smtClean="0"/>
              <a:t> + gerundio italiano: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39552" y="607413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Sto leggendo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 libro interessante.</a:t>
            </a:r>
          </a:p>
        </p:txBody>
      </p:sp>
    </p:spTree>
    <p:extLst>
      <p:ext uri="{BB962C8B-B14F-4D97-AF65-F5344CB8AC3E}">
        <p14:creationId xmlns:p14="http://schemas.microsoft.com/office/powerpoint/2010/main" val="18911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Usi della forma in </a:t>
            </a:r>
            <a:r>
              <a:rPr lang="it-IT" i="1" dirty="0" smtClean="0"/>
              <a:t>-TE</a:t>
            </a:r>
            <a:endParaRPr lang="it-IT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141277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Quanto appena visto vale per i verbi con </a:t>
            </a:r>
            <a:r>
              <a:rPr lang="it-IT" sz="2800" u="sng" dirty="0" smtClean="0"/>
              <a:t>aspetto durativo</a:t>
            </a:r>
            <a:r>
              <a:rPr lang="it-IT" sz="2800" dirty="0" smtClean="0"/>
              <a:t>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3843045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Coi verbi di aspetto </a:t>
            </a:r>
            <a:r>
              <a:rPr lang="it-IT" sz="2800" u="sng" dirty="0" smtClean="0"/>
              <a:t>momentaneo</a:t>
            </a:r>
            <a:r>
              <a:rPr lang="it-IT" sz="2800" dirty="0" smtClean="0"/>
              <a:t> e </a:t>
            </a:r>
            <a:r>
              <a:rPr lang="it-IT" sz="2800" u="sng" dirty="0" smtClean="0"/>
              <a:t>risultativo</a:t>
            </a:r>
            <a:r>
              <a:rPr lang="it-IT" sz="2800" dirty="0" smtClean="0"/>
              <a:t> il significato della forma -</a:t>
            </a:r>
            <a:r>
              <a:rPr lang="it-IT" sz="2800" i="1" dirty="0" smtClean="0"/>
              <a:t>te</a:t>
            </a:r>
            <a:r>
              <a:rPr lang="it-IT" sz="2800" dirty="0" smtClean="0"/>
              <a:t> + </a:t>
            </a:r>
            <a:r>
              <a:rPr lang="it-IT" sz="2800" dirty="0" err="1" smtClean="0"/>
              <a:t>iru</a:t>
            </a:r>
            <a:r>
              <a:rPr lang="it-IT" sz="2800" dirty="0" smtClean="0"/>
              <a:t> è diverso: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253430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Nani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shi</a:t>
            </a:r>
            <a:r>
              <a:rPr lang="it-IT" sz="2800" dirty="0" err="1" smtClean="0">
                <a:solidFill>
                  <a:srgbClr val="FF0000"/>
                </a:solidFill>
              </a:rPr>
              <a:t>te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imasu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ka?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311036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 cosa </a:t>
            </a:r>
            <a:r>
              <a:rPr lang="it-IT" sz="2800" dirty="0" smtClean="0">
                <a:solidFill>
                  <a:srgbClr val="FF0000"/>
                </a:solidFill>
              </a:rPr>
              <a:t>stai facendo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83568" y="486916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ake</a:t>
            </a:r>
            <a:r>
              <a:rPr lang="it-IT" sz="2800" dirty="0" err="1" smtClean="0">
                <a:solidFill>
                  <a:srgbClr val="FF0000"/>
                </a:solidFill>
              </a:rPr>
              <a:t>te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imasu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83568" y="544522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porta </a:t>
            </a:r>
            <a:r>
              <a:rPr lang="it-IT" sz="2800" dirty="0" smtClean="0">
                <a:solidFill>
                  <a:srgbClr val="FF0000"/>
                </a:solidFill>
              </a:rPr>
              <a:t>è aperta.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602128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Si parla di </a:t>
            </a:r>
            <a:r>
              <a:rPr lang="it-IT" sz="2800" u="sng" dirty="0" smtClean="0"/>
              <a:t>stato risultante</a:t>
            </a:r>
            <a:r>
              <a:rPr lang="it-IT" sz="2800" dirty="0" smtClean="0"/>
              <a:t> di una </a:t>
            </a:r>
            <a:r>
              <a:rPr lang="it-IT" sz="2800" u="sng" dirty="0" smtClean="0"/>
              <a:t>azione compiuta</a:t>
            </a:r>
            <a:r>
              <a:rPr lang="it-IT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784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Usi della forma in </a:t>
            </a:r>
            <a:r>
              <a:rPr lang="it-IT" i="1" dirty="0" smtClean="0"/>
              <a:t>-TE</a:t>
            </a:r>
            <a:endParaRPr lang="it-IT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141277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/>
              <a:t>Esempi</a:t>
            </a:r>
            <a:r>
              <a:rPr lang="it-IT" sz="2800" dirty="0" smtClean="0"/>
              <a:t>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83568" y="321297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Il verbo </a:t>
            </a:r>
            <a:r>
              <a:rPr lang="it-IT" sz="2800" i="1" dirty="0" err="1" smtClean="0"/>
              <a:t>asobu</a:t>
            </a:r>
            <a:r>
              <a:rPr lang="it-IT" sz="2800" dirty="0" smtClean="0"/>
              <a:t> (giocare) ha aspetto </a:t>
            </a:r>
            <a:r>
              <a:rPr lang="it-IT" sz="2800" u="sng" dirty="0" smtClean="0"/>
              <a:t>durativo</a:t>
            </a:r>
            <a:r>
              <a:rPr lang="it-IT" sz="2800" dirty="0" smtClean="0"/>
              <a:t>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83568" y="206084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Kodomo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niwa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ason</a:t>
            </a:r>
            <a:r>
              <a:rPr lang="it-IT" sz="2800" dirty="0" err="1" smtClean="0">
                <a:solidFill>
                  <a:srgbClr val="FF0000"/>
                </a:solidFill>
              </a:rPr>
              <a:t>de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imasu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256490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bambini </a:t>
            </a:r>
            <a:r>
              <a:rPr lang="it-IT" sz="2800" dirty="0" smtClean="0">
                <a:solidFill>
                  <a:srgbClr val="FF0000"/>
                </a:solidFill>
              </a:rPr>
              <a:t>stanno giocando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in giardino.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83568" y="429309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Yūbinkyoku</a:t>
            </a: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mō</a:t>
            </a: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shimat</a:t>
            </a:r>
            <a:r>
              <a:rPr lang="it-IT" sz="2800" dirty="0" err="1" smtClean="0">
                <a:solidFill>
                  <a:srgbClr val="FF0000"/>
                </a:solidFill>
              </a:rPr>
              <a:t>te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imasu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83568" y="486916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L’ ufficio postale </a:t>
            </a:r>
            <a:r>
              <a:rPr lang="it-IT" sz="2800" dirty="0" smtClean="0">
                <a:solidFill>
                  <a:srgbClr val="FF0000"/>
                </a:solidFill>
              </a:rPr>
              <a:t>è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già </a:t>
            </a:r>
            <a:r>
              <a:rPr lang="it-IT" sz="2800" dirty="0" smtClean="0">
                <a:solidFill>
                  <a:srgbClr val="FF0000"/>
                </a:solidFill>
              </a:rPr>
              <a:t>chiuso.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544522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Il verbo </a:t>
            </a:r>
            <a:r>
              <a:rPr lang="it-IT" sz="2800" i="1" dirty="0" err="1" smtClean="0"/>
              <a:t>shimaru</a:t>
            </a:r>
            <a:r>
              <a:rPr lang="it-IT" sz="2800" dirty="0" smtClean="0"/>
              <a:t> (chiudersi) </a:t>
            </a:r>
            <a:r>
              <a:rPr lang="it-IT" sz="2800" dirty="0"/>
              <a:t>ha aspetto </a:t>
            </a:r>
            <a:r>
              <a:rPr lang="it-IT" sz="2800" u="sng" dirty="0" smtClean="0"/>
              <a:t>momentaneo</a:t>
            </a:r>
            <a:r>
              <a:rPr lang="it-IT" sz="2800" dirty="0" smtClean="0"/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770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Verbo momentaneo in azione…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493607" cy="3856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1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Usi della forma in </a:t>
            </a:r>
            <a:r>
              <a:rPr lang="it-IT" i="1" dirty="0" smtClean="0"/>
              <a:t>-TE</a:t>
            </a:r>
            <a:endParaRPr lang="it-IT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83568" y="348184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Chōdo</a:t>
            </a:r>
            <a:r>
              <a:rPr lang="it-IT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ima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konoha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ochi</a:t>
            </a:r>
            <a:r>
              <a:rPr lang="it-IT" sz="2800" dirty="0" err="1" smtClean="0">
                <a:solidFill>
                  <a:srgbClr val="FF0000"/>
                </a:solidFill>
              </a:rPr>
              <a:t>te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iru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tokoro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desu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83568" y="40770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Proprio ora </a:t>
            </a:r>
            <a:r>
              <a:rPr lang="it-IT" sz="2800" dirty="0" smtClean="0">
                <a:solidFill>
                  <a:srgbClr val="FF0000"/>
                </a:solidFill>
              </a:rPr>
              <a:t>stanno cadendo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delle foglie.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3568" y="1467941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Nel caso si voglia esprimere una </a:t>
            </a:r>
            <a:r>
              <a:rPr lang="it-IT" sz="2800" u="sng" dirty="0" smtClean="0"/>
              <a:t>azione progressiva </a:t>
            </a:r>
            <a:r>
              <a:rPr lang="it-IT" sz="2800" dirty="0" smtClean="0"/>
              <a:t>con un verbo di aspetto </a:t>
            </a:r>
            <a:r>
              <a:rPr lang="it-IT" sz="2800" i="1" u="sng" dirty="0" smtClean="0"/>
              <a:t>istantaneo</a:t>
            </a:r>
            <a:r>
              <a:rPr lang="it-IT" sz="2800" dirty="0" smtClean="0"/>
              <a:t>, occorre una perifrasi. </a:t>
            </a:r>
            <a:endParaRPr lang="it-IT" sz="2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83568" y="533488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Suzuki-san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shigoto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ni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iku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sz="2800" dirty="0" err="1">
                <a:solidFill>
                  <a:srgbClr val="FF0000"/>
                </a:solidFill>
              </a:rPr>
              <a:t>tochū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desu</a:t>
            </a:r>
            <a:r>
              <a:rPr lang="it-IT" sz="2800" dirty="0" smtClean="0">
                <a:solidFill>
                  <a:srgbClr val="FF0000"/>
                </a:solidFill>
              </a:rPr>
              <a:t>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83568" y="593011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sig. Suzuki  </a:t>
            </a:r>
            <a:r>
              <a:rPr lang="it-IT" sz="2800" dirty="0" smtClean="0">
                <a:solidFill>
                  <a:srgbClr val="FF0000"/>
                </a:solidFill>
              </a:rPr>
              <a:t>sta andando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al lavoro.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83568" y="292494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Forma in </a:t>
            </a:r>
            <a:r>
              <a:rPr lang="it-IT" sz="2800" i="1" dirty="0" smtClean="0"/>
              <a:t>-te</a:t>
            </a:r>
            <a:r>
              <a:rPr lang="it-IT" sz="2800" dirty="0" smtClean="0"/>
              <a:t> + </a:t>
            </a:r>
            <a:r>
              <a:rPr lang="it-IT" sz="2800" dirty="0" err="1" smtClean="0"/>
              <a:t>tokoro</a:t>
            </a:r>
            <a:r>
              <a:rPr lang="it-IT" sz="2800" dirty="0" smtClean="0"/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:</a:t>
            </a:r>
            <a:endParaRPr lang="it-IT" sz="2800" b="1" dirty="0" smtClean="0"/>
          </a:p>
        </p:txBody>
      </p:sp>
      <p:sp>
        <p:nvSpPr>
          <p:cNvPr id="19" name="CasellaDiTesto 18"/>
          <p:cNvSpPr txBox="1"/>
          <p:nvPr/>
        </p:nvSpPr>
        <p:spPr>
          <a:xfrm>
            <a:off x="683568" y="484999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Forma </a:t>
            </a:r>
            <a:r>
              <a:rPr lang="it-IT" sz="2800" b="1" dirty="0" smtClean="0"/>
              <a:t>B3</a:t>
            </a:r>
            <a:r>
              <a:rPr lang="it-IT" sz="2800" dirty="0" smtClean="0"/>
              <a:t> </a:t>
            </a:r>
            <a:r>
              <a:rPr lang="it-IT" sz="2800" dirty="0"/>
              <a:t>+ </a:t>
            </a:r>
            <a:r>
              <a:rPr lang="it-IT" sz="2800" dirty="0" err="1"/>
              <a:t>tochū</a:t>
            </a:r>
            <a:r>
              <a:rPr lang="it-IT" sz="2800" dirty="0"/>
              <a:t> </a:t>
            </a:r>
            <a:r>
              <a:rPr lang="it-IT" sz="2800" dirty="0" err="1" smtClean="0"/>
              <a:t>desu</a:t>
            </a:r>
            <a:r>
              <a:rPr lang="it-IT" sz="2800" dirty="0" smtClean="0"/>
              <a:t>:</a:t>
            </a:r>
            <a:endParaRPr lang="it-IT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74909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46240"/>
            <a:ext cx="8229600" cy="1143000"/>
          </a:xfrm>
        </p:spPr>
        <p:txBody>
          <a:bodyPr/>
          <a:lstStyle/>
          <a:p>
            <a:r>
              <a:rPr lang="it-IT" dirty="0" smtClean="0"/>
              <a:t>Riepilogo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484784"/>
            <a:ext cx="4256987" cy="2929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4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Frasi utili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043608" y="1484784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(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ちょっと</a:t>
            </a:r>
            <a:r>
              <a:rPr lang="it-IT" altLang="ja-JP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)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すみませんが</a:t>
            </a:r>
            <a:r>
              <a:rPr lang="it-IT" altLang="ja-JP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…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2113692"/>
            <a:ext cx="3764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(</a:t>
            </a:r>
            <a:r>
              <a:rPr lang="it-IT" altLang="ja-JP" sz="2800" dirty="0" err="1" smtClean="0"/>
              <a:t>chotto</a:t>
            </a:r>
            <a:r>
              <a:rPr lang="it-IT" altLang="ja-JP" sz="2800" dirty="0" smtClean="0"/>
              <a:t>) </a:t>
            </a:r>
            <a:r>
              <a:rPr lang="it-IT" altLang="ja-JP" sz="2800" dirty="0" err="1" smtClean="0"/>
              <a:t>sumimasen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ga</a:t>
            </a:r>
            <a:r>
              <a:rPr lang="it-IT" altLang="ja-JP" sz="2800" dirty="0" smtClean="0"/>
              <a:t>…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43608" y="2708920"/>
            <a:ext cx="3464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Ehm, scusi un attimo…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43608" y="3769876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注文を変えてもいいですか？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43608" y="4345940"/>
            <a:ext cx="5172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Chuumon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kaete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mo</a:t>
            </a:r>
            <a:r>
              <a:rPr lang="it-IT" altLang="ja-JP" sz="2800" dirty="0" smtClean="0"/>
              <a:t> ii </a:t>
            </a:r>
            <a:r>
              <a:rPr lang="it-IT" altLang="ja-JP" sz="2800" dirty="0" err="1" smtClean="0"/>
              <a:t>desu</a:t>
            </a:r>
            <a:r>
              <a:rPr lang="it-IT" altLang="ja-JP" sz="2800" dirty="0" smtClean="0"/>
              <a:t> ka?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43608" y="4922004"/>
            <a:ext cx="5392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Posso cambiare la mia ordinazione?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99592" y="356201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ちゅうもん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195736" y="356201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075683" y="5733256"/>
            <a:ext cx="6485493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Richiesta di permesso</a:t>
            </a:r>
            <a:r>
              <a:rPr lang="it-IT" sz="2800" dirty="0" smtClean="0"/>
              <a:t> = forma in -</a:t>
            </a:r>
            <a:r>
              <a:rPr lang="it-IT" sz="2800" i="1" dirty="0" smtClean="0"/>
              <a:t>te </a:t>
            </a:r>
            <a:r>
              <a:rPr lang="it-IT" sz="2800" dirty="0" smtClean="0"/>
              <a:t>+ </a:t>
            </a:r>
            <a:r>
              <a:rPr lang="it-IT" sz="2800" b="1" dirty="0" err="1" smtClean="0"/>
              <a:t>mo</a:t>
            </a:r>
            <a:r>
              <a:rPr lang="it-IT" sz="2800" b="1" dirty="0" smtClean="0"/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8956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Frasi utili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043608" y="162880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トイレはどこですか？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2204864"/>
            <a:ext cx="355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Toire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doko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desu</a:t>
            </a:r>
            <a:r>
              <a:rPr lang="it-IT" altLang="ja-JP" sz="2800" dirty="0" smtClean="0"/>
              <a:t> ka?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43608" y="2852936"/>
            <a:ext cx="2646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Dov’è la toilette?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43608" y="4221088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お手洗いはどちらでしょうか？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43608" y="4869160"/>
            <a:ext cx="4592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O-</a:t>
            </a:r>
            <a:r>
              <a:rPr lang="it-IT" altLang="ja-JP" sz="2800" dirty="0" err="1" smtClean="0"/>
              <a:t>tearai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dochira</a:t>
            </a:r>
            <a:r>
              <a:rPr lang="it-IT" altLang="ja-JP" sz="2800" dirty="0" smtClean="0"/>
              <a:t> </a:t>
            </a:r>
            <a:r>
              <a:rPr lang="it-IT" altLang="ja-JP" sz="2800" dirty="0" err="1"/>
              <a:t>deshō</a:t>
            </a:r>
            <a:r>
              <a:rPr lang="it-IT" altLang="ja-JP" sz="2800" dirty="0"/>
              <a:t> </a:t>
            </a:r>
            <a:r>
              <a:rPr lang="it-IT" altLang="ja-JP" sz="2800" dirty="0" smtClean="0"/>
              <a:t>ka?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43608" y="5517232"/>
            <a:ext cx="581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Dov’è la toilette? </a:t>
            </a:r>
            <a:r>
              <a:rPr lang="it-IT" altLang="ja-JP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(variante più cortese)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435478" y="4005064"/>
            <a:ext cx="42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て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762220" y="401322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あら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12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ja-JP" dirty="0" smtClean="0"/>
              <a:t>Frasi utili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043608" y="1628800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東京行き新幹線は何時に出ますか？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2204864"/>
            <a:ext cx="6916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T</a:t>
            </a:r>
            <a:r>
              <a:rPr lang="it-IT" altLang="ja-JP" sz="2800" dirty="0" err="1"/>
              <a:t>ō</a:t>
            </a:r>
            <a:r>
              <a:rPr lang="it-IT" altLang="ja-JP" sz="2800" dirty="0" err="1" smtClean="0"/>
              <a:t>kyō-yuki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shinkansen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nanji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demasu</a:t>
            </a:r>
            <a:r>
              <a:rPr lang="it-IT" altLang="ja-JP" sz="2800" dirty="0" smtClean="0"/>
              <a:t> ka?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43608" y="2852936"/>
            <a:ext cx="6142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che ora parte lo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shinkansen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per Tokyo?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43608" y="4221088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ここから一番近い地下鉄はどこですか？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043608" y="4869160"/>
            <a:ext cx="7881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Koko </a:t>
            </a:r>
            <a:r>
              <a:rPr lang="it-IT" altLang="ja-JP" sz="2800" dirty="0" err="1" smtClean="0"/>
              <a:t>kara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ichiban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chikai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chikatetsu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doko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desu</a:t>
            </a:r>
            <a:r>
              <a:rPr lang="it-IT" altLang="ja-JP" sz="2800" dirty="0" smtClean="0"/>
              <a:t> ka?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43608" y="5517232"/>
            <a:ext cx="7204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Dov’è la stazione della metropolitana più vicina?</a:t>
            </a:r>
            <a:endParaRPr lang="it-IT" altLang="ja-JP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987772" y="4005064"/>
            <a:ext cx="379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411760" y="4013228"/>
            <a:ext cx="937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いちばん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924084" y="1412776"/>
            <a:ext cx="112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とうきょう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891376" y="1412776"/>
            <a:ext cx="40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456348" y="1412776"/>
            <a:ext cx="133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しんかんせん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881648" y="1412776"/>
            <a:ext cx="546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なん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308460" y="1412776"/>
            <a:ext cx="329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043400" y="1412776"/>
            <a:ext cx="329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で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589125" y="4005063"/>
            <a:ext cx="640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てつ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314647" y="4005064"/>
            <a:ext cx="433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33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58814"/>
            <a:ext cx="8229600" cy="1143000"/>
          </a:xfrm>
        </p:spPr>
        <p:txBody>
          <a:bodyPr/>
          <a:lstStyle/>
          <a:p>
            <a:r>
              <a:rPr lang="it-IT" dirty="0" smtClean="0"/>
              <a:t>Manga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467544" y="2929806"/>
            <a:ext cx="8239944" cy="1579314"/>
            <a:chOff x="467544" y="2996952"/>
            <a:chExt cx="8239944" cy="1579314"/>
          </a:xfrm>
        </p:grpSpPr>
        <p:sp>
          <p:nvSpPr>
            <p:cNvPr id="4" name="Titolo 1"/>
            <p:cNvSpPr txBox="1">
              <a:spLocks/>
            </p:cNvSpPr>
            <p:nvPr/>
          </p:nvSpPr>
          <p:spPr>
            <a:xfrm>
              <a:off x="467544" y="2996952"/>
              <a:ext cx="8229600" cy="9269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it-IT" sz="2400" dirty="0" smtClean="0"/>
                <a:t>まん　が</a:t>
              </a:r>
              <a:endParaRPr lang="it-IT" sz="2400" dirty="0"/>
            </a:p>
          </p:txBody>
        </p:sp>
        <p:sp>
          <p:nvSpPr>
            <p:cNvPr id="5" name="Titolo 1"/>
            <p:cNvSpPr txBox="1">
              <a:spLocks/>
            </p:cNvSpPr>
            <p:nvPr/>
          </p:nvSpPr>
          <p:spPr>
            <a:xfrm>
              <a:off x="477888" y="3433266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it-IT" sz="6000" dirty="0" smtClean="0"/>
                <a:t>漫画</a:t>
              </a:r>
              <a:endParaRPr lang="it-IT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1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27384"/>
            <a:ext cx="7632848" cy="1202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2.5E-6 -0.9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18257"/>
            <a:ext cx="7776864" cy="122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2.5E-6 -0.9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34"/>
            <a:ext cx="9143999" cy="686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544" y="2562284"/>
            <a:ext cx="86764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valdi" panose="03020602050506090804" pitchFamily="66" charset="0"/>
              </a:rPr>
              <a:t>Grazie dell’attenzione</a:t>
            </a:r>
            <a:endParaRPr lang="it-IT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ichidan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12971" y="2761764"/>
            <a:ext cx="2383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/>
              <a:t>Regola pratica:</a:t>
            </a:r>
            <a:endParaRPr lang="it-IT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07905" y="4597968"/>
            <a:ext cx="636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B1</a:t>
            </a:r>
            <a:r>
              <a:rPr lang="it-IT" sz="2800" dirty="0" smtClean="0"/>
              <a:t> e </a:t>
            </a:r>
            <a:r>
              <a:rPr lang="it-IT" sz="2800" b="1" dirty="0" smtClean="0"/>
              <a:t>B2</a:t>
            </a:r>
            <a:r>
              <a:rPr lang="it-IT" sz="2800" dirty="0" smtClean="0"/>
              <a:t> si ottengono </a:t>
            </a:r>
            <a:r>
              <a:rPr lang="it-IT" sz="2800" dirty="0" smtClean="0">
                <a:solidFill>
                  <a:srgbClr val="FF0000"/>
                </a:solidFill>
              </a:rPr>
              <a:t>togliendo il ‘</a:t>
            </a:r>
            <a:r>
              <a:rPr lang="it-IT" sz="2800" dirty="0" err="1" smtClean="0">
                <a:solidFill>
                  <a:srgbClr val="FF0000"/>
                </a:solidFill>
              </a:rPr>
              <a:t>ru</a:t>
            </a:r>
            <a:r>
              <a:rPr lang="it-IT" sz="2800" dirty="0" smtClean="0">
                <a:solidFill>
                  <a:srgbClr val="FF0000"/>
                </a:solidFill>
              </a:rPr>
              <a:t>’ </a:t>
            </a:r>
            <a:r>
              <a:rPr lang="it-IT" sz="2800" dirty="0" smtClean="0"/>
              <a:t>finale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99592" y="3967898"/>
            <a:ext cx="2937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B4</a:t>
            </a:r>
            <a:r>
              <a:rPr lang="it-IT" sz="2800" dirty="0" smtClean="0"/>
              <a:t> è uguale alla B3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99592" y="5228038"/>
            <a:ext cx="6684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B5</a:t>
            </a:r>
            <a:r>
              <a:rPr lang="it-IT" sz="2800" dirty="0" smtClean="0"/>
              <a:t> si ottiene sostituendo il ‘</a:t>
            </a:r>
            <a:r>
              <a:rPr lang="it-IT" sz="2800" dirty="0" err="1" smtClean="0"/>
              <a:t>ru</a:t>
            </a:r>
            <a:r>
              <a:rPr lang="it-IT" sz="2800" dirty="0" smtClean="0"/>
              <a:t>’ finale con ‘</a:t>
            </a:r>
            <a:r>
              <a:rPr lang="it-IT" sz="2800" dirty="0" smtClean="0">
                <a:solidFill>
                  <a:srgbClr val="FF0000"/>
                </a:solidFill>
              </a:rPr>
              <a:t>re</a:t>
            </a:r>
            <a:r>
              <a:rPr lang="it-IT" sz="2800" dirty="0" smtClean="0"/>
              <a:t>’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99592" y="5858108"/>
            <a:ext cx="6684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B6</a:t>
            </a:r>
            <a:r>
              <a:rPr lang="it-IT" sz="2800" dirty="0" smtClean="0"/>
              <a:t> si ottiene sostituendo il ‘</a:t>
            </a:r>
            <a:r>
              <a:rPr lang="it-IT" sz="2800" dirty="0" err="1" smtClean="0"/>
              <a:t>ru</a:t>
            </a:r>
            <a:r>
              <a:rPr lang="it-IT" sz="2800" dirty="0" smtClean="0"/>
              <a:t>’ finale con ‘</a:t>
            </a:r>
            <a:r>
              <a:rPr lang="it-IT" sz="2800" dirty="0" smtClean="0">
                <a:solidFill>
                  <a:srgbClr val="FF0000"/>
                </a:solidFill>
              </a:rPr>
              <a:t>ro</a:t>
            </a:r>
            <a:r>
              <a:rPr lang="it-IT" sz="2800" dirty="0" smtClean="0"/>
              <a:t>’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99592" y="3337828"/>
            <a:ext cx="3853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B3</a:t>
            </a:r>
            <a:r>
              <a:rPr lang="it-IT" sz="2800" dirty="0" smtClean="0"/>
              <a:t> è quella del dizionario</a:t>
            </a:r>
            <a:endParaRPr lang="it-IT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66781"/>
            <a:ext cx="2024718" cy="303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899592" y="1466781"/>
            <a:ext cx="4443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 verbi </a:t>
            </a:r>
            <a:r>
              <a:rPr lang="it-IT" sz="2800" b="1" dirty="0" err="1" smtClean="0"/>
              <a:t>ichidan</a:t>
            </a:r>
            <a:r>
              <a:rPr lang="it-IT" sz="2800" dirty="0" smtClean="0"/>
              <a:t> finiscono tutti </a:t>
            </a:r>
          </a:p>
          <a:p>
            <a:r>
              <a:rPr lang="it-IT" sz="2800" dirty="0" smtClean="0"/>
              <a:t>in </a:t>
            </a:r>
            <a:r>
              <a:rPr lang="it-IT" sz="2800" b="1" i="1" dirty="0" err="1" smtClean="0">
                <a:solidFill>
                  <a:srgbClr val="FF0000"/>
                </a:solidFill>
              </a:rPr>
              <a:t>iru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oppure </a:t>
            </a:r>
            <a:r>
              <a:rPr lang="it-IT" sz="2800" b="1" i="1" dirty="0" err="1" smtClean="0">
                <a:solidFill>
                  <a:srgbClr val="FF0000"/>
                </a:solidFill>
              </a:rPr>
              <a:t>eru</a:t>
            </a:r>
            <a:endParaRPr lang="it-IT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smtClean="0"/>
              <a:t>Coniugazione </a:t>
            </a:r>
            <a:r>
              <a:rPr lang="it-IT" dirty="0" err="1" smtClean="0"/>
              <a:t>godan</a:t>
            </a:r>
            <a:endParaRPr lang="it-IT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83638"/>
              </p:ext>
            </p:extLst>
          </p:nvPr>
        </p:nvGraphicFramePr>
        <p:xfrm>
          <a:off x="971600" y="1510000"/>
          <a:ext cx="7896200" cy="40792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89620"/>
                <a:gridCol w="789620"/>
                <a:gridCol w="789620"/>
                <a:gridCol w="789620"/>
                <a:gridCol w="789620"/>
                <a:gridCol w="789620"/>
                <a:gridCol w="789620"/>
                <a:gridCol w="789620"/>
                <a:gridCol w="789620"/>
                <a:gridCol w="789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Verbo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radice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聞く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け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け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行く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っ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け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け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泳ぐ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およ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ご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ぎ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ぐ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ぐ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げ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げ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押す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お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さ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そ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せ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せ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立つ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た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た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と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ち</a:t>
                      </a:r>
                      <a:endParaRPr lang="it-IT" altLang="ja-JP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っ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つ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つ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て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て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死ぬ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な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の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に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ぬ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ぬ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ね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ね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飛ぶ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と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ば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ぼ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び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ぶ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ぶ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べ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べ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読む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よ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ま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も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み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む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む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め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め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乗る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の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ら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り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っ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れ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言う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わ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お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い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っ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う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う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え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え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40832" y="5661248"/>
            <a:ext cx="6922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Cambia la vocale dell’ultima sillaba, seguendo </a:t>
            </a:r>
          </a:p>
          <a:p>
            <a:r>
              <a:rPr lang="it-IT" sz="2800" dirty="0" smtClean="0"/>
              <a:t>(quasi sempre) lo schema A-I-U-E-O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771800" y="980728"/>
            <a:ext cx="5033938" cy="523220"/>
            <a:chOff x="2483768" y="980728"/>
            <a:chExt cx="5033938" cy="523220"/>
          </a:xfrm>
        </p:grpSpPr>
        <p:sp>
          <p:nvSpPr>
            <p:cNvPr id="5" name="CasellaDiTesto 4"/>
            <p:cNvSpPr txBox="1"/>
            <p:nvPr/>
          </p:nvSpPr>
          <p:spPr>
            <a:xfrm>
              <a:off x="2483768" y="980728"/>
              <a:ext cx="393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242840" y="980728"/>
              <a:ext cx="421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4081542" y="980728"/>
              <a:ext cx="2744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580112" y="980728"/>
              <a:ext cx="415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>
                  <a:solidFill>
                    <a:srgbClr val="FF0000"/>
                  </a:solidFill>
                </a:rPr>
                <a:t>U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7158312" y="980728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 smtClean="0">
                  <a:solidFill>
                    <a:srgbClr val="FF0000"/>
                  </a:solidFill>
                </a:rPr>
                <a:t>E</a:t>
              </a: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220063" y="1802636"/>
            <a:ext cx="7366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</a:t>
            </a:r>
            <a:r>
              <a:rPr lang="it-IT" sz="2600" dirty="0" err="1" smtClean="0">
                <a:solidFill>
                  <a:srgbClr val="FF0000"/>
                </a:solidFill>
              </a:rPr>
              <a:t>ku</a:t>
            </a:r>
            <a:endParaRPr lang="it-IT" sz="2600" dirty="0" smtClean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2349" y="2176655"/>
            <a:ext cx="5843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it-IT" sz="2600" dirty="0" err="1" smtClean="0">
                <a:solidFill>
                  <a:srgbClr val="FF0000"/>
                </a:solidFill>
              </a:rPr>
              <a:t>ku</a:t>
            </a:r>
            <a:endParaRPr lang="it-IT" sz="2600" dirty="0" smtClean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-48343" y="2550674"/>
            <a:ext cx="10050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oyo</a:t>
            </a:r>
            <a:r>
              <a:rPr lang="it-IT" sz="2600" dirty="0" err="1" smtClean="0">
                <a:solidFill>
                  <a:srgbClr val="FF0000"/>
                </a:solidFill>
              </a:rPr>
              <a:t>gu</a:t>
            </a:r>
            <a:endParaRPr lang="it-IT" sz="2600" dirty="0" smtClean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1173" y="2924693"/>
            <a:ext cx="6655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it-IT" sz="2600" dirty="0" err="1" smtClean="0">
                <a:solidFill>
                  <a:srgbClr val="FF0000"/>
                </a:solidFill>
              </a:rPr>
              <a:t>su</a:t>
            </a:r>
            <a:endParaRPr lang="it-IT" sz="2600" dirty="0" smtClean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9900" y="3298712"/>
            <a:ext cx="8668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</a:t>
            </a:r>
            <a:r>
              <a:rPr lang="it-IT" sz="2600" dirty="0" err="1" smtClean="0">
                <a:solidFill>
                  <a:srgbClr val="FF0000"/>
                </a:solidFill>
              </a:rPr>
              <a:t>tsu</a:t>
            </a:r>
            <a:endParaRPr lang="it-IT" sz="2600" dirty="0" smtClean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1105" y="3672731"/>
            <a:ext cx="9156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shi</a:t>
            </a:r>
            <a:r>
              <a:rPr lang="it-IT" sz="2600" dirty="0" err="1" smtClean="0">
                <a:solidFill>
                  <a:srgbClr val="FF0000"/>
                </a:solidFill>
              </a:rPr>
              <a:t>nu</a:t>
            </a:r>
            <a:endParaRPr lang="it-IT" sz="2600" dirty="0" smtClean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37349" y="4046750"/>
            <a:ext cx="8193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it-IT" sz="2600" dirty="0" err="1" smtClean="0">
                <a:solidFill>
                  <a:srgbClr val="FF0000"/>
                </a:solidFill>
              </a:rPr>
              <a:t>bu</a:t>
            </a:r>
            <a:endParaRPr lang="it-IT" sz="2600" dirty="0" smtClean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147" y="4420769"/>
            <a:ext cx="9485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</a:t>
            </a:r>
            <a:r>
              <a:rPr lang="it-IT" sz="2600" dirty="0" err="1" smtClean="0">
                <a:solidFill>
                  <a:srgbClr val="FF0000"/>
                </a:solidFill>
              </a:rPr>
              <a:t>mu</a:t>
            </a:r>
            <a:endParaRPr lang="it-IT" sz="2600" dirty="0" smtClean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29269" y="4794788"/>
            <a:ext cx="8274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</a:t>
            </a:r>
            <a:r>
              <a:rPr lang="it-IT" sz="2600" dirty="0" err="1" smtClean="0">
                <a:solidFill>
                  <a:srgbClr val="FF0000"/>
                </a:solidFill>
              </a:rPr>
              <a:t>ru</a:t>
            </a:r>
            <a:endParaRPr lang="it-IT" sz="2600" dirty="0" smtClean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20402" y="5168805"/>
            <a:ext cx="4363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it-IT" sz="2600" dirty="0" err="1" smtClean="0">
                <a:solidFill>
                  <a:srgbClr val="FF0000"/>
                </a:solidFill>
              </a:rPr>
              <a:t>u</a:t>
            </a:r>
            <a:endParaRPr lang="it-IT" sz="2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verbi irregolari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39057"/>
              </p:ext>
            </p:extLst>
          </p:nvPr>
        </p:nvGraphicFramePr>
        <p:xfrm>
          <a:off x="683568" y="1740416"/>
          <a:ext cx="7896200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87025"/>
                <a:gridCol w="987025"/>
                <a:gridCol w="987025"/>
                <a:gridCol w="987025"/>
                <a:gridCol w="987025"/>
                <a:gridCol w="987025"/>
                <a:gridCol w="987025"/>
                <a:gridCol w="9870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verbo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radice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来る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-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こ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き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くれ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こい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-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する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すれ</a:t>
                      </a:r>
                      <a:endParaRPr lang="it-IT" dirty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it-IT" dirty="0" smtClean="0">
                          <a:latin typeface="MS Mincho" panose="02020609040205080304" pitchFamily="49" charset="-128"/>
                          <a:ea typeface="MS Mincho" panose="02020609040205080304" pitchFamily="49" charset="-128"/>
                        </a:rPr>
                        <a:t>しろ</a:t>
                      </a:r>
                      <a:endParaRPr lang="it-IT" dirty="0" smtClean="0">
                        <a:latin typeface="MS Mincho" panose="02020609040205080304" pitchFamily="49" charset="-128"/>
                        <a:ea typeface="MS Mincho" panose="02020609040205080304" pitchFamily="49" charset="-128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683568" y="3409836"/>
            <a:ext cx="825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Gli unici verbi irregolari sono </a:t>
            </a:r>
            <a:r>
              <a:rPr lang="it-IT" sz="2800" dirty="0" err="1" smtClean="0">
                <a:solidFill>
                  <a:srgbClr val="FF0000"/>
                </a:solidFill>
              </a:rPr>
              <a:t>kuru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venire</a:t>
            </a:r>
            <a:r>
              <a:rPr lang="it-IT" sz="2800" dirty="0" smtClean="0"/>
              <a:t>) e </a:t>
            </a:r>
            <a:r>
              <a:rPr lang="it-IT" sz="2800" dirty="0" err="1" smtClean="0">
                <a:solidFill>
                  <a:srgbClr val="FF0000"/>
                </a:solidFill>
              </a:rPr>
              <a:t>suru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(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fare</a:t>
            </a:r>
            <a:r>
              <a:rPr lang="it-IT" sz="2800" dirty="0" smtClean="0"/>
              <a:t>).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4277414"/>
            <a:ext cx="46939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Esempio:</a:t>
            </a:r>
          </a:p>
          <a:p>
            <a:r>
              <a:rPr lang="it-IT" sz="2800" dirty="0" err="1" smtClean="0">
                <a:solidFill>
                  <a:srgbClr val="FF0000"/>
                </a:solidFill>
              </a:rPr>
              <a:t>kuru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-&gt; forma cortese: </a:t>
            </a:r>
            <a:r>
              <a:rPr lang="it-IT" sz="2800" dirty="0" err="1" smtClean="0">
                <a:solidFill>
                  <a:srgbClr val="FF0000"/>
                </a:solidFill>
              </a:rPr>
              <a:t>kimasu</a:t>
            </a:r>
            <a:endParaRPr lang="it-IT" sz="2800" dirty="0" smtClean="0">
              <a:solidFill>
                <a:srgbClr val="FF0000"/>
              </a:solidFill>
            </a:endParaRPr>
          </a:p>
          <a:p>
            <a:r>
              <a:rPr lang="it-IT" sz="2800" dirty="0" err="1" smtClean="0">
                <a:solidFill>
                  <a:srgbClr val="FF0000"/>
                </a:solidFill>
              </a:rPr>
              <a:t>suru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-&gt;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forma cortese: </a:t>
            </a:r>
            <a:r>
              <a:rPr lang="it-IT" sz="2800" dirty="0" err="1" smtClean="0">
                <a:solidFill>
                  <a:srgbClr val="FF0000"/>
                </a:solidFill>
              </a:rPr>
              <a:t>shimasu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5407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4585"/>
            <a:ext cx="9144000" cy="64007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  <a:latin typeface="DK Crayon Crumble" panose="03070001040701010105" pitchFamily="66" charset="0"/>
              </a:rPr>
              <a:t>Coniugazione forma cortese</a:t>
            </a:r>
            <a:endParaRPr lang="it-IT" dirty="0">
              <a:solidFill>
                <a:schemeClr val="bg1"/>
              </a:solidFill>
              <a:latin typeface="DK Crayon Crumble" panose="03070001040701010105" pitchFamily="66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5536" y="1628800"/>
            <a:ext cx="4129144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Forma cortese = </a:t>
            </a:r>
            <a:r>
              <a:rPr lang="it-IT" sz="2800" b="1" dirty="0" smtClean="0"/>
              <a:t>B2</a:t>
            </a:r>
            <a:r>
              <a:rPr lang="it-IT" sz="2800" dirty="0" smtClean="0"/>
              <a:t> + </a:t>
            </a:r>
            <a:r>
              <a:rPr lang="it-IT" sz="2800" b="1" dirty="0" err="1" smtClean="0"/>
              <a:t>masu</a:t>
            </a:r>
            <a:endParaRPr lang="it-IT" sz="2800" b="1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4765496" y="1628800"/>
            <a:ext cx="283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K Crayon Crumble" panose="03070001040701010105" pitchFamily="66" charset="0"/>
              </a:rPr>
              <a:t>presente affermativo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004048" y="2270811"/>
            <a:ext cx="245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K Crayon Crumble" panose="03070001040701010105" pitchFamily="66" charset="0"/>
              </a:rPr>
              <a:t>presente negativo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076056" y="2849906"/>
            <a:ext cx="268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K Crayon Crumble" panose="03070001040701010105" pitchFamily="66" charset="0"/>
              </a:rPr>
              <a:t>passato affermativo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012160" y="3429000"/>
            <a:ext cx="230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DK Crayon Crumble" panose="03070001040701010105" pitchFamily="66" charset="0"/>
              </a:rPr>
              <a:t>passato negativo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3314045" y="2270811"/>
            <a:ext cx="1377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DK Crayon Crumble" panose="03070001040701010105" pitchFamily="66" charset="0"/>
              </a:rPr>
              <a:t>+ </a:t>
            </a:r>
            <a:r>
              <a:rPr lang="it-IT" sz="3200" b="1" dirty="0" err="1" smtClean="0">
                <a:solidFill>
                  <a:schemeClr val="bg1"/>
                </a:solidFill>
                <a:latin typeface="DK Crayon Crumble" panose="03070001040701010105" pitchFamily="66" charset="0"/>
              </a:rPr>
              <a:t>masen</a:t>
            </a:r>
            <a:endParaRPr lang="it-IT" sz="3200" b="1" dirty="0" smtClean="0">
              <a:solidFill>
                <a:schemeClr val="bg1"/>
              </a:solidFill>
              <a:latin typeface="DK Crayon Crumble" panose="03070001040701010105" pitchFamily="66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3314045" y="2849906"/>
            <a:ext cx="156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DK Crayon Crumble" panose="03070001040701010105" pitchFamily="66" charset="0"/>
              </a:rPr>
              <a:t>+ </a:t>
            </a:r>
            <a:r>
              <a:rPr lang="it-IT" sz="3200" b="1" dirty="0" err="1" smtClean="0">
                <a:solidFill>
                  <a:schemeClr val="bg1"/>
                </a:solidFill>
                <a:latin typeface="DK Crayon Crumble" panose="03070001040701010105" pitchFamily="66" charset="0"/>
              </a:rPr>
              <a:t>mashita</a:t>
            </a:r>
            <a:endParaRPr lang="it-IT" sz="3200" b="1" dirty="0" smtClean="0">
              <a:solidFill>
                <a:schemeClr val="bg1"/>
              </a:solidFill>
              <a:latin typeface="DK Crayon Crumble" panose="03070001040701010105" pitchFamily="66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314045" y="3429000"/>
            <a:ext cx="2550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DK Crayon Crumble" panose="03070001040701010105" pitchFamily="66" charset="0"/>
              </a:rPr>
              <a:t>+ </a:t>
            </a:r>
            <a:r>
              <a:rPr lang="it-IT" sz="3200" b="1" dirty="0" err="1" smtClean="0">
                <a:solidFill>
                  <a:schemeClr val="bg1"/>
                </a:solidFill>
                <a:latin typeface="DK Crayon Crumble" panose="03070001040701010105" pitchFamily="66" charset="0"/>
              </a:rPr>
              <a:t>masen</a:t>
            </a:r>
            <a:r>
              <a:rPr lang="it-IT" sz="3200" b="1" dirty="0" smtClean="0">
                <a:solidFill>
                  <a:schemeClr val="bg1"/>
                </a:solidFill>
                <a:latin typeface="DK Crayon Crumble" panose="03070001040701010105" pitchFamily="66" charset="0"/>
              </a:rPr>
              <a:t> </a:t>
            </a:r>
            <a:r>
              <a:rPr lang="it-IT" sz="3200" b="1" dirty="0" err="1" smtClean="0">
                <a:solidFill>
                  <a:schemeClr val="bg1"/>
                </a:solidFill>
                <a:latin typeface="DK Crayon Crumble" panose="03070001040701010105" pitchFamily="66" charset="0"/>
              </a:rPr>
              <a:t>deshita</a:t>
            </a:r>
            <a:endParaRPr lang="it-IT" sz="3200" b="1" dirty="0" smtClean="0">
              <a:solidFill>
                <a:schemeClr val="bg1"/>
              </a:solidFill>
              <a:latin typeface="DK Crayon Crumble" panose="030700010407010101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 forma cortese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7504" y="16288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La </a:t>
            </a:r>
            <a:r>
              <a:rPr lang="it-IT" sz="2800" b="1" dirty="0" smtClean="0"/>
              <a:t>B2</a:t>
            </a:r>
            <a:r>
              <a:rPr lang="it-IT" sz="2800" dirty="0" smtClean="0"/>
              <a:t> si ottiene coi verbi </a:t>
            </a:r>
            <a:r>
              <a:rPr lang="it-IT" sz="2800" i="1" dirty="0" err="1" smtClean="0"/>
              <a:t>ichidan</a:t>
            </a:r>
            <a:r>
              <a:rPr lang="it-IT" sz="2800" dirty="0" smtClean="0"/>
              <a:t> togliendo il </a:t>
            </a:r>
            <a:r>
              <a:rPr lang="it-IT" sz="2800" i="1" dirty="0" smtClean="0"/>
              <a:t>-</a:t>
            </a:r>
            <a:r>
              <a:rPr lang="it-IT" sz="2800" i="1" dirty="0" err="1" smtClean="0"/>
              <a:t>ru</a:t>
            </a:r>
            <a:r>
              <a:rPr lang="it-IT" sz="2800" dirty="0" smtClean="0"/>
              <a:t> finale, coi verbi </a:t>
            </a:r>
            <a:r>
              <a:rPr lang="it-IT" sz="2800" i="1" dirty="0" err="1" smtClean="0"/>
              <a:t>godan</a:t>
            </a:r>
            <a:r>
              <a:rPr lang="it-IT" sz="2800" dirty="0" smtClean="0"/>
              <a:t> modificando la vocale dell’ultima sillaba in </a:t>
            </a:r>
            <a:r>
              <a:rPr lang="it-IT" sz="2800" b="1" dirty="0" smtClean="0"/>
              <a:t>i</a:t>
            </a:r>
            <a:r>
              <a:rPr lang="it-IT" sz="2800" dirty="0" smtClean="0"/>
              <a:t>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7503" y="4005645"/>
            <a:ext cx="842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囲碁を打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つ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。</a:t>
            </a:r>
            <a:r>
              <a:rPr lang="it-IT" sz="2800" dirty="0" smtClean="0"/>
              <a:t>  </a:t>
            </a:r>
            <a:r>
              <a:rPr lang="it-IT" sz="2800" dirty="0" err="1" smtClean="0"/>
              <a:t>Igo</a:t>
            </a:r>
            <a:r>
              <a:rPr lang="it-IT" sz="2800" dirty="0" smtClean="0"/>
              <a:t> </a:t>
            </a:r>
            <a:r>
              <a:rPr lang="it-IT" sz="2800" dirty="0" err="1" smtClean="0"/>
              <a:t>wo</a:t>
            </a:r>
            <a:r>
              <a:rPr lang="it-IT" sz="2800" dirty="0" smtClean="0"/>
              <a:t> </a:t>
            </a:r>
            <a:r>
              <a:rPr lang="it-IT" sz="2800" dirty="0" err="1" smtClean="0"/>
              <a:t>u</a:t>
            </a:r>
            <a:r>
              <a:rPr lang="it-IT" sz="2800" dirty="0" err="1" smtClean="0">
                <a:solidFill>
                  <a:srgbClr val="FF0000"/>
                </a:solidFill>
              </a:rPr>
              <a:t>tsu</a:t>
            </a:r>
            <a:r>
              <a:rPr lang="it-IT" sz="2800" dirty="0" smtClean="0"/>
              <a:t>.</a:t>
            </a:r>
            <a:r>
              <a:rPr lang="it-IT" sz="2800" dirty="0"/>
              <a:t> </a:t>
            </a:r>
            <a:r>
              <a:rPr lang="it-IT" sz="2800" dirty="0" smtClean="0"/>
              <a:t>  </a:t>
            </a:r>
            <a:r>
              <a:rPr lang="it-IT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(io) gioco a Go.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7505" y="4816897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囲碁を打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ち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ます。</a:t>
            </a:r>
            <a:r>
              <a:rPr lang="it-IT" sz="2800" dirty="0" err="1" smtClean="0"/>
              <a:t>Igo</a:t>
            </a:r>
            <a:r>
              <a:rPr lang="it-IT" sz="2800" dirty="0" smtClean="0"/>
              <a:t> </a:t>
            </a:r>
            <a:r>
              <a:rPr lang="it-IT" sz="2800" dirty="0" err="1" smtClean="0"/>
              <a:t>wo</a:t>
            </a:r>
            <a:r>
              <a:rPr lang="it-IT" sz="2800" dirty="0" smtClean="0"/>
              <a:t> </a:t>
            </a:r>
            <a:r>
              <a:rPr lang="it-IT" sz="2800" dirty="0" err="1" smtClean="0"/>
              <a:t>u</a:t>
            </a:r>
            <a:r>
              <a:rPr lang="it-IT" sz="2800" dirty="0" err="1" smtClean="0">
                <a:solidFill>
                  <a:srgbClr val="FF0000"/>
                </a:solidFill>
              </a:rPr>
              <a:t>chi</a:t>
            </a:r>
            <a:r>
              <a:rPr lang="it-IT" sz="2800" dirty="0" err="1" smtClean="0"/>
              <a:t>masu</a:t>
            </a:r>
            <a:r>
              <a:rPr lang="it-IT" sz="2800" dirty="0" smtClean="0"/>
              <a:t>.</a:t>
            </a:r>
            <a:endParaRPr lang="it-IT" sz="2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3789040"/>
            <a:ext cx="42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47936" y="3808785"/>
            <a:ext cx="42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268016" y="3804038"/>
            <a:ext cx="42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79512" y="4606950"/>
            <a:ext cx="42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47936" y="4602203"/>
            <a:ext cx="42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268016" y="4597456"/>
            <a:ext cx="42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270892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Se la </a:t>
            </a:r>
            <a:r>
              <a:rPr lang="it-IT" sz="2800" dirty="0" smtClean="0"/>
              <a:t>sillaba in </a:t>
            </a:r>
            <a:r>
              <a:rPr lang="it-IT" sz="2800" b="1" dirty="0" smtClean="0"/>
              <a:t>i</a:t>
            </a:r>
            <a:r>
              <a:rPr lang="it-IT" sz="2800" dirty="0" smtClean="0"/>
              <a:t> non esiste, si segue comunque la colonna del sillabario </a:t>
            </a:r>
            <a:r>
              <a:rPr lang="it-IT" sz="2800" dirty="0" err="1" smtClean="0"/>
              <a:t>hiragana</a:t>
            </a:r>
            <a:r>
              <a:rPr lang="it-IT" sz="2800" dirty="0" smtClean="0"/>
              <a:t> corrispondente: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07504" y="5715253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La colonna dei suoni </a:t>
            </a:r>
            <a:r>
              <a:rPr lang="it-IT" altLang="ja-JP" sz="2800" b="1" dirty="0" smtClean="0"/>
              <a:t>t</a:t>
            </a:r>
            <a:r>
              <a:rPr lang="it-IT" sz="2800" dirty="0" smtClean="0"/>
              <a:t> del sillabario </a:t>
            </a:r>
          </a:p>
          <a:p>
            <a:r>
              <a:rPr lang="it-IT" sz="2800" dirty="0" smtClean="0"/>
              <a:t>ha infatti i suoni </a:t>
            </a:r>
            <a:r>
              <a:rPr lang="it-IT" sz="2800" b="1" dirty="0" err="1" smtClean="0"/>
              <a:t>ta</a:t>
            </a:r>
            <a:r>
              <a:rPr lang="it-IT" sz="2800" b="1" dirty="0" smtClean="0"/>
              <a:t>, </a:t>
            </a:r>
            <a:r>
              <a:rPr lang="it-IT" sz="2800" b="1" dirty="0" smtClean="0">
                <a:solidFill>
                  <a:srgbClr val="FF0000"/>
                </a:solidFill>
              </a:rPr>
              <a:t>chi,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tsu</a:t>
            </a:r>
            <a:r>
              <a:rPr lang="it-IT" sz="2800" b="1" dirty="0" smtClean="0"/>
              <a:t>, te, to</a:t>
            </a:r>
            <a:r>
              <a:rPr lang="it-IT" sz="2800" dirty="0" smtClean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7032"/>
            <a:ext cx="3119929" cy="302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Coniugazione: forma piana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1825660"/>
            <a:ext cx="3943900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affermativa presente = </a:t>
            </a:r>
            <a:r>
              <a:rPr lang="it-IT" sz="2800" b="1" dirty="0" smtClean="0"/>
              <a:t>B3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67544" y="2814608"/>
            <a:ext cx="430925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negativa presente = </a:t>
            </a:r>
            <a:r>
              <a:rPr lang="it-IT" sz="2800" b="1" dirty="0" smtClean="0"/>
              <a:t>B1</a:t>
            </a:r>
            <a:r>
              <a:rPr lang="it-IT" sz="2800" dirty="0" smtClean="0"/>
              <a:t> + </a:t>
            </a:r>
            <a:r>
              <a:rPr lang="it-IT" sz="2800" b="1" dirty="0" err="1" smtClean="0"/>
              <a:t>nai</a:t>
            </a:r>
            <a:endParaRPr lang="it-IT" sz="2800" b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6290351" y="1825660"/>
            <a:ext cx="1089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Yomu</a:t>
            </a:r>
            <a:r>
              <a:rPr lang="it-IT" sz="2800" dirty="0" smtClean="0"/>
              <a:t>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290351" y="2814561"/>
            <a:ext cx="1514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Yom</a:t>
            </a:r>
            <a:r>
              <a:rPr lang="it-IT" sz="2800" dirty="0" err="1" smtClean="0">
                <a:solidFill>
                  <a:srgbClr val="FF0000"/>
                </a:solidFill>
              </a:rPr>
              <a:t>a</a:t>
            </a:r>
            <a:r>
              <a:rPr lang="it-IT" sz="2800" dirty="0" err="1" smtClean="0"/>
              <a:t>nai</a:t>
            </a:r>
            <a:r>
              <a:rPr lang="it-IT" sz="2800" dirty="0" smtClean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769876"/>
            <a:ext cx="537608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affermativa passata = </a:t>
            </a:r>
            <a:r>
              <a:rPr lang="it-IT" sz="2800" b="1" dirty="0" smtClean="0"/>
              <a:t>B2/B2a </a:t>
            </a:r>
            <a:r>
              <a:rPr lang="it-IT" sz="2800" dirty="0"/>
              <a:t>+ </a:t>
            </a:r>
            <a:r>
              <a:rPr lang="it-IT" sz="2800" b="1" dirty="0" err="1" smtClean="0"/>
              <a:t>ta</a:t>
            </a:r>
            <a:r>
              <a:rPr lang="it-IT" sz="2800" b="1" dirty="0" smtClean="0"/>
              <a:t> *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90351" y="3769876"/>
            <a:ext cx="2186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Ka</a:t>
            </a:r>
            <a:r>
              <a:rPr lang="it-IT" sz="2800" dirty="0" err="1" smtClean="0">
                <a:solidFill>
                  <a:srgbClr val="FF0000"/>
                </a:solidFill>
              </a:rPr>
              <a:t>i</a:t>
            </a:r>
            <a:r>
              <a:rPr lang="it-IT" sz="2800" dirty="0" err="1" smtClean="0"/>
              <a:t>ta</a:t>
            </a:r>
            <a:r>
              <a:rPr lang="it-IT" sz="2800" dirty="0"/>
              <a:t> </a:t>
            </a:r>
            <a:r>
              <a:rPr lang="it-IT" sz="2800" dirty="0" smtClean="0"/>
              <a:t>/ </a:t>
            </a:r>
            <a:r>
              <a:rPr lang="it-IT" sz="2800" dirty="0" err="1" smtClean="0"/>
              <a:t>Yo</a:t>
            </a:r>
            <a:r>
              <a:rPr lang="it-IT" sz="2800" dirty="0" err="1" smtClean="0">
                <a:solidFill>
                  <a:srgbClr val="FF0000"/>
                </a:solidFill>
              </a:rPr>
              <a:t>n</a:t>
            </a:r>
            <a:r>
              <a:rPr lang="it-IT" sz="2800" dirty="0" err="1" smtClean="0"/>
              <a:t>da</a:t>
            </a:r>
            <a:r>
              <a:rPr lang="it-IT" sz="2800" dirty="0" smtClean="0"/>
              <a:t>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67544" y="4797152"/>
            <a:ext cx="4796569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negativa passata </a:t>
            </a:r>
            <a:r>
              <a:rPr lang="it-IT" sz="2800" dirty="0"/>
              <a:t>= </a:t>
            </a:r>
            <a:r>
              <a:rPr lang="it-IT" sz="2800" b="1" dirty="0" smtClean="0"/>
              <a:t>B1</a:t>
            </a:r>
            <a:r>
              <a:rPr lang="it-IT" sz="2800" dirty="0" smtClean="0"/>
              <a:t> + </a:t>
            </a:r>
            <a:r>
              <a:rPr lang="it-IT" sz="2800" b="1" dirty="0" err="1" smtClean="0"/>
              <a:t>nakatta</a:t>
            </a:r>
            <a:endParaRPr lang="it-IT" sz="2800" b="1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6290351" y="4797152"/>
            <a:ext cx="224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/>
              <a:t>Yom</a:t>
            </a:r>
            <a:r>
              <a:rPr lang="it-IT" sz="2800" dirty="0" err="1" smtClean="0">
                <a:solidFill>
                  <a:srgbClr val="FF0000"/>
                </a:solidFill>
              </a:rPr>
              <a:t>a</a:t>
            </a:r>
            <a:r>
              <a:rPr lang="it-IT" sz="2800" dirty="0" err="1" smtClean="0"/>
              <a:t>nakatta</a:t>
            </a:r>
            <a:r>
              <a:rPr lang="it-IT" sz="2800" dirty="0" smtClean="0"/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300192" y="4232701"/>
            <a:ext cx="22381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 smtClean="0"/>
              <a:t>(*+</a:t>
            </a:r>
            <a:r>
              <a:rPr lang="it-IT" sz="2600" b="1" dirty="0" smtClean="0"/>
              <a:t>da</a:t>
            </a:r>
            <a:r>
              <a:rPr lang="it-IT" sz="2600" dirty="0" smtClean="0"/>
              <a:t> dopo </a:t>
            </a:r>
            <a:r>
              <a:rPr lang="ja-JP" altLang="it-IT" sz="2600" dirty="0" smtClean="0"/>
              <a:t>ん</a:t>
            </a:r>
            <a:r>
              <a:rPr lang="it-IT" altLang="ja-JP" sz="2600" dirty="0" smtClean="0"/>
              <a:t>)</a:t>
            </a:r>
            <a:endParaRPr lang="it-IT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36000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Coniugazione: forma in </a:t>
            </a:r>
            <a:r>
              <a:rPr lang="it-IT" i="1" dirty="0" smtClean="0"/>
              <a:t>-TE</a:t>
            </a:r>
            <a:endParaRPr lang="it-IT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27584" y="1340768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E’ una forma coniugata molto importante </a:t>
            </a:r>
          </a:p>
          <a:p>
            <a:r>
              <a:rPr lang="it-IT" sz="2800" dirty="0" smtClean="0"/>
              <a:t>e dagli usi molteplici. Ecco la formula: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74904" y="2617748"/>
            <a:ext cx="4300857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2800" dirty="0" smtClean="0"/>
              <a:t>Forma in -</a:t>
            </a:r>
            <a:r>
              <a:rPr lang="it-IT" sz="2800" i="1" dirty="0" smtClean="0"/>
              <a:t>te</a:t>
            </a:r>
            <a:r>
              <a:rPr lang="it-IT" sz="2800" dirty="0" smtClean="0"/>
              <a:t> = </a:t>
            </a:r>
            <a:r>
              <a:rPr lang="it-IT" sz="2800" b="1" dirty="0" smtClean="0"/>
              <a:t>B2/B2a</a:t>
            </a:r>
            <a:r>
              <a:rPr lang="it-IT" sz="2800" dirty="0" smtClean="0"/>
              <a:t> + </a:t>
            </a:r>
            <a:r>
              <a:rPr lang="it-IT" sz="2800" b="1" dirty="0" smtClean="0"/>
              <a:t>te *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683568" y="3485326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* Nei verbi </a:t>
            </a:r>
            <a:r>
              <a:rPr lang="it-IT" sz="2800" dirty="0" err="1" smtClean="0"/>
              <a:t>Godan</a:t>
            </a:r>
            <a:r>
              <a:rPr lang="it-IT" sz="2800" dirty="0" smtClean="0"/>
              <a:t> che terminano con le sillabe:</a:t>
            </a:r>
          </a:p>
          <a:p>
            <a:r>
              <a:rPr lang="ja-JP" alt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ぐ </a:t>
            </a:r>
            <a:r>
              <a:rPr lang="it-IT" sz="2800" dirty="0" err="1" smtClean="0"/>
              <a:t>gu</a:t>
            </a:r>
            <a:r>
              <a:rPr lang="it-IT" sz="2800" dirty="0" smtClean="0"/>
              <a:t>,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ぬ </a:t>
            </a:r>
            <a:r>
              <a:rPr lang="it-IT" sz="2800" dirty="0" smtClean="0"/>
              <a:t>nu,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ぶ </a:t>
            </a:r>
            <a:r>
              <a:rPr lang="it-IT" sz="2800" dirty="0" err="1" smtClean="0"/>
              <a:t>bu</a:t>
            </a:r>
            <a:r>
              <a:rPr lang="it-IT" sz="2800" dirty="0" smtClean="0"/>
              <a:t>,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ja-JP" alt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む </a:t>
            </a:r>
            <a:r>
              <a:rPr lang="it-IT" sz="2800" dirty="0" smtClean="0"/>
              <a:t>mu</a:t>
            </a:r>
          </a:p>
          <a:p>
            <a:r>
              <a:rPr lang="it-IT" sz="2800" dirty="0" smtClean="0"/>
              <a:t>la desinenza </a:t>
            </a:r>
            <a:r>
              <a:rPr lang="it-IT" sz="2800" dirty="0" smtClean="0">
                <a:solidFill>
                  <a:srgbClr val="FF0000"/>
                </a:solidFill>
              </a:rPr>
              <a:t>-te</a:t>
            </a:r>
            <a:r>
              <a:rPr lang="it-IT" sz="2800" dirty="0" smtClean="0"/>
              <a:t> addolcisce il suono e diventa </a:t>
            </a:r>
            <a:r>
              <a:rPr lang="it-IT" sz="2800" dirty="0" smtClean="0">
                <a:solidFill>
                  <a:srgbClr val="FF0000"/>
                </a:solidFill>
              </a:rPr>
              <a:t>-de</a:t>
            </a:r>
            <a:r>
              <a:rPr lang="it-IT" sz="2800" dirty="0" smtClean="0"/>
              <a:t>.</a:t>
            </a:r>
          </a:p>
          <a:p>
            <a:endParaRPr lang="it-IT" sz="2800" dirty="0" smtClean="0"/>
          </a:p>
        </p:txBody>
      </p:sp>
      <p:grpSp>
        <p:nvGrpSpPr>
          <p:cNvPr id="3" name="Gruppo 2"/>
          <p:cNvGrpSpPr/>
          <p:nvPr/>
        </p:nvGrpSpPr>
        <p:grpSpPr>
          <a:xfrm>
            <a:off x="683568" y="5013176"/>
            <a:ext cx="6624736" cy="1584176"/>
            <a:chOff x="683568" y="5013176"/>
            <a:chExt cx="6624736" cy="1584176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683568" y="5013176"/>
              <a:ext cx="172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 smtClean="0"/>
                <a:t>Esempi:</a:t>
              </a: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83568" y="5535235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Oyogu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it-IT" sz="2800" dirty="0" smtClean="0"/>
                <a:t>-&gt; </a:t>
              </a:r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Oyoi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de</a:t>
              </a:r>
              <a:endParaRPr lang="it-IT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4644008" y="5535235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Toru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it-IT" sz="2800" dirty="0" smtClean="0"/>
                <a:t>-&gt; </a:t>
              </a:r>
              <a:r>
                <a:rPr lang="it-IT" sz="28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tot</a:t>
              </a:r>
              <a:r>
                <a:rPr lang="it-IT" sz="2800" dirty="0" err="1" smtClean="0">
                  <a:solidFill>
                    <a:srgbClr val="FF0000"/>
                  </a:solidFill>
                </a:rPr>
                <a:t>te</a:t>
              </a:r>
              <a:endParaRPr lang="it-IT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83568" y="6074132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泳ぐ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it-IT" sz="2800" dirty="0" smtClean="0"/>
                <a:t>-&gt; </a:t>
              </a:r>
              <a:r>
                <a:rPr lang="ja-JP" altLang="it-IT" sz="28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泳</a:t>
              </a:r>
              <a:r>
                <a:rPr lang="ja-JP" alt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い</a:t>
              </a:r>
              <a:r>
                <a:rPr lang="ja-JP" altLang="it-IT" sz="2800" dirty="0" smtClean="0">
                  <a:solidFill>
                    <a:srgbClr val="FF0000"/>
                  </a:solidFill>
                </a:rPr>
                <a:t>で</a:t>
              </a:r>
              <a:endParaRPr lang="it-IT" sz="28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4644008" y="6074132"/>
              <a:ext cx="2664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取る</a:t>
              </a:r>
              <a:r>
                <a:rPr 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it-IT" sz="2800" dirty="0" smtClean="0"/>
                <a:t>-&gt; </a:t>
              </a:r>
              <a:r>
                <a:rPr lang="ja-JP" altLang="it-IT" sz="28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取っ</a:t>
              </a:r>
              <a:r>
                <a:rPr lang="ja-JP" altLang="it-IT" sz="2800" dirty="0" smtClean="0">
                  <a:solidFill>
                    <a:srgbClr val="FF0000"/>
                  </a:solidFill>
                </a:rPr>
                <a:t>て</a:t>
              </a:r>
              <a:endParaRPr lang="it-IT" sz="2800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3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1457</Words>
  <Application>Microsoft Office PowerPoint</Application>
  <PresentationFormat>Presentazione su schermo (4:3)</PresentationFormat>
  <Paragraphs>388</Paragraphs>
  <Slides>26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1_Tema di Office</vt:lpstr>
      <vt:lpstr>Introduzione alla lingua giapponese</vt:lpstr>
      <vt:lpstr>Riepilogo</vt:lpstr>
      <vt:lpstr>Coniugazione ichidan</vt:lpstr>
      <vt:lpstr>Coniugazione godan</vt:lpstr>
      <vt:lpstr>Coniugazione verbi irregolari</vt:lpstr>
      <vt:lpstr>Coniugazione forma cortese</vt:lpstr>
      <vt:lpstr>Coniugazione forma cortese</vt:lpstr>
      <vt:lpstr>Coniugazione: forma piana</vt:lpstr>
      <vt:lpstr>Coniugazione: forma in -TE</vt:lpstr>
      <vt:lpstr>Usi della forma in -TE</vt:lpstr>
      <vt:lpstr>Usi della forma in -TE</vt:lpstr>
      <vt:lpstr>Usi della forma in -TE</vt:lpstr>
      <vt:lpstr>Usi della forma in -TE</vt:lpstr>
      <vt:lpstr>Aspetto del verbo</vt:lpstr>
      <vt:lpstr>Usi della forma in -TE</vt:lpstr>
      <vt:lpstr>Usi della forma in -TE</vt:lpstr>
      <vt:lpstr>Usi della forma in -TE</vt:lpstr>
      <vt:lpstr>Verbo momentaneo in azione…</vt:lpstr>
      <vt:lpstr>Usi della forma in -TE</vt:lpstr>
      <vt:lpstr>Frasi utili</vt:lpstr>
      <vt:lpstr>Frasi utili</vt:lpstr>
      <vt:lpstr>Frasi utili</vt:lpstr>
      <vt:lpstr>Manga</vt:lpstr>
      <vt:lpstr>Presentazione standard di PowerPoint</vt:lpstr>
      <vt:lpstr>Presentazione standard di PowerPoint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lingua giapponese</dc:title>
  <dc:creator>.</dc:creator>
  <cp:lastModifiedBy>Massimo</cp:lastModifiedBy>
  <cp:revision>280</cp:revision>
  <dcterms:created xsi:type="dcterms:W3CDTF">2013-09-02T15:43:57Z</dcterms:created>
  <dcterms:modified xsi:type="dcterms:W3CDTF">2013-11-15T19:09:44Z</dcterms:modified>
</cp:coreProperties>
</file>