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78" r:id="rId2"/>
    <p:sldId id="341" r:id="rId3"/>
    <p:sldId id="304" r:id="rId4"/>
    <p:sldId id="345" r:id="rId5"/>
    <p:sldId id="343" r:id="rId6"/>
    <p:sldId id="344" r:id="rId7"/>
    <p:sldId id="306" r:id="rId8"/>
    <p:sldId id="319" r:id="rId9"/>
    <p:sldId id="370" r:id="rId10"/>
    <p:sldId id="325" r:id="rId11"/>
    <p:sldId id="371" r:id="rId12"/>
    <p:sldId id="363" r:id="rId13"/>
    <p:sldId id="342" r:id="rId14"/>
    <p:sldId id="372" r:id="rId15"/>
    <p:sldId id="337" r:id="rId16"/>
    <p:sldId id="358" r:id="rId17"/>
    <p:sldId id="348" r:id="rId18"/>
    <p:sldId id="347" r:id="rId19"/>
    <p:sldId id="350" r:id="rId20"/>
    <p:sldId id="349" r:id="rId21"/>
    <p:sldId id="351" r:id="rId22"/>
    <p:sldId id="375" r:id="rId23"/>
    <p:sldId id="352" r:id="rId24"/>
    <p:sldId id="353" r:id="rId25"/>
    <p:sldId id="359" r:id="rId26"/>
    <p:sldId id="356" r:id="rId27"/>
    <p:sldId id="354" r:id="rId28"/>
    <p:sldId id="376" r:id="rId29"/>
    <p:sldId id="355" r:id="rId30"/>
    <p:sldId id="357" r:id="rId31"/>
    <p:sldId id="361" r:id="rId32"/>
    <p:sldId id="362" r:id="rId33"/>
    <p:sldId id="331" r:id="rId34"/>
    <p:sldId id="374" r:id="rId35"/>
    <p:sldId id="346" r:id="rId36"/>
    <p:sldId id="312" r:id="rId37"/>
    <p:sldId id="364" r:id="rId38"/>
    <p:sldId id="314" r:id="rId39"/>
    <p:sldId id="313" r:id="rId40"/>
    <p:sldId id="373" r:id="rId41"/>
    <p:sldId id="368" r:id="rId42"/>
    <p:sldId id="369" r:id="rId43"/>
    <p:sldId id="360" r:id="rId44"/>
    <p:sldId id="365" r:id="rId45"/>
    <p:sldId id="366" r:id="rId46"/>
    <p:sldId id="367" r:id="rId47"/>
    <p:sldId id="330" r:id="rId48"/>
    <p:sldId id="332" r:id="rId4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EB4"/>
    <a:srgbClr val="FCF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87940" autoAdjust="0"/>
  </p:normalViewPr>
  <p:slideViewPr>
    <p:cSldViewPr>
      <p:cViewPr varScale="1">
        <p:scale>
          <a:sx n="115" d="100"/>
          <a:sy n="115" d="100"/>
        </p:scale>
        <p:origin x="15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59ED-F41F-46F2-81D6-7296C705B631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5BF1-35B8-4CC1-8294-D0BC0E12D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26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616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453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56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569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4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9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4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3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5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7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368218" y="1426728"/>
            <a:ext cx="4608512" cy="3744416"/>
          </a:xfrm>
          <a:prstGeom prst="roundRect">
            <a:avLst>
              <a:gd name="adj" fmla="val 8455"/>
            </a:avLst>
          </a:prstGeom>
          <a:solidFill>
            <a:schemeClr val="bg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484784"/>
            <a:ext cx="6408712" cy="1470025"/>
          </a:xfrm>
        </p:spPr>
        <p:txBody>
          <a:bodyPr/>
          <a:lstStyle/>
          <a:p>
            <a:r>
              <a:rPr lang="it-IT" dirty="0" smtClean="0"/>
              <a:t>Introduzione alla</a:t>
            </a:r>
            <a:br>
              <a:rPr lang="it-IT" dirty="0" smtClean="0"/>
            </a:br>
            <a:r>
              <a:rPr lang="it-IT" dirty="0" smtClean="0"/>
              <a:t>lingua giapponese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Cenni di storia, scrittura e grammatica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314096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36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日本語入門</a:t>
            </a:r>
            <a:endParaRPr lang="it-IT" sz="36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29725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47157" y="29725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ほん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70265" y="29725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ご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58185" y="29725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にゅう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17783" y="29725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もん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1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‘ne’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24800" y="476672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ね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609600" y="1340768"/>
            <a:ext cx="8210872" cy="1327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Si usa richiedere conferma o approvazione all’interlocutore su una informazione condivisa.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899592" y="2564904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/>
              <a:t>Kyō</a:t>
            </a:r>
            <a:r>
              <a:rPr lang="it-IT" dirty="0"/>
              <a:t> </a:t>
            </a:r>
            <a:r>
              <a:rPr lang="it-IT" dirty="0" err="1" smtClean="0"/>
              <a:t>wa</a:t>
            </a:r>
            <a:r>
              <a:rPr lang="it-IT" dirty="0" smtClean="0"/>
              <a:t> ii </a:t>
            </a:r>
            <a:r>
              <a:rPr lang="it-IT" dirty="0" err="1" smtClean="0"/>
              <a:t>tenki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ne.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99592" y="3221645"/>
            <a:ext cx="40324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Oggi fa bel tempo eh?</a:t>
            </a:r>
            <a:endParaRPr lang="it-IT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899592" y="4077072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/>
              <a:t>Anata</a:t>
            </a:r>
            <a:r>
              <a:rPr lang="it-IT" dirty="0" smtClean="0"/>
              <a:t> </a:t>
            </a:r>
            <a:r>
              <a:rPr lang="it-IT" dirty="0" err="1" smtClean="0"/>
              <a:t>wa</a:t>
            </a:r>
            <a:r>
              <a:rPr lang="it-IT" dirty="0" smtClean="0"/>
              <a:t> </a:t>
            </a:r>
            <a:r>
              <a:rPr lang="it-IT" dirty="0" err="1" smtClean="0"/>
              <a:t>gakusei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ne.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899592" y="4733813"/>
            <a:ext cx="49685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 sei uno studente, vero?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590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‘ne’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24800" y="476672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ね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609600" y="1340768"/>
            <a:ext cx="8210872" cy="1327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Si usa richiedere conferma o approvazione all’interlocutore su una informazione condivisa.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899592" y="2564904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今日はいい天気です</a:t>
            </a: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ね。</a:t>
            </a:r>
            <a:endParaRPr lang="it-IT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99592" y="3221645"/>
            <a:ext cx="40324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Oggi fa bel tempo eh?</a:t>
            </a:r>
            <a:endParaRPr lang="it-IT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899592" y="4077072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あなたは学生です</a:t>
            </a: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ね。</a:t>
            </a:r>
            <a:endParaRPr lang="it-IT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899592" y="4733813"/>
            <a:ext cx="49685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 sei uno studente, vero?</a:t>
            </a:r>
            <a:endParaRPr lang="it-IT" dirty="0" smtClean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963287" y="2301811"/>
            <a:ext cx="883041" cy="45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きょう</a:t>
            </a:r>
            <a:endParaRPr lang="it-IT" sz="1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2915816" y="2301811"/>
            <a:ext cx="883041" cy="45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てんき</a:t>
            </a:r>
            <a:endParaRPr lang="it-IT" sz="1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2483768" y="3813979"/>
            <a:ext cx="1190215" cy="45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がくせい</a:t>
            </a:r>
            <a:endParaRPr lang="it-IT" sz="1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71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Attenzione:</a:t>
            </a:r>
            <a:endParaRPr lang="it-IT" dirty="0"/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609600" y="1340768"/>
            <a:ext cx="8210872" cy="66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Particelle diverse per diverse sfumature…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251520" y="3645024"/>
            <a:ext cx="3672408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/>
              <a:t>Oishisō</a:t>
            </a:r>
            <a:r>
              <a:rPr lang="it-IT" dirty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ne.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251520" y="2636912"/>
            <a:ext cx="3672408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/>
              <a:t>Oishii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yo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251520" y="4639320"/>
            <a:ext cx="3672408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/>
              <a:t>Oishii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ka?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203848" y="2636912"/>
            <a:ext cx="2376264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 buono!</a:t>
            </a:r>
            <a:endParaRPr lang="it-IT" dirty="0" smtClean="0"/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3203848" y="3624808"/>
            <a:ext cx="32530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Pare buono, vero?</a:t>
            </a:r>
            <a:endParaRPr lang="it-IT" dirty="0" smtClean="0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3203848" y="4632920"/>
            <a:ext cx="3672408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E’ buono?</a:t>
            </a:r>
            <a:endParaRPr lang="it-IT" dirty="0" smtClean="0"/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5472608" y="2636912"/>
            <a:ext cx="3203848" cy="66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800" dirty="0" smtClean="0"/>
              <a:t>(io sto mangiando)</a:t>
            </a: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6336704" y="3645024"/>
            <a:ext cx="3203848" cy="66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800" dirty="0" smtClean="0"/>
              <a:t>(nessuno mangia)</a:t>
            </a: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5184576" y="4637348"/>
            <a:ext cx="3779912" cy="66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800" dirty="0" smtClean="0"/>
              <a:t>(l’interlocutore mangia)</a:t>
            </a:r>
          </a:p>
        </p:txBody>
      </p:sp>
    </p:spTree>
    <p:extLst>
      <p:ext uri="{BB962C8B-B14F-4D97-AF65-F5344CB8AC3E}">
        <p14:creationId xmlns:p14="http://schemas.microsoft.com/office/powerpoint/2010/main" val="1078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</a:t>
            </a:r>
            <a:r>
              <a:rPr lang="it-IT" dirty="0" err="1" smtClean="0"/>
              <a:t>mo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24800" y="476672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も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609600" y="1340767"/>
            <a:ext cx="8210872" cy="208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Ha il significato di ‘anche’ e sostituisce la particella di tema ‘</a:t>
            </a:r>
            <a:r>
              <a:rPr lang="it-IT" dirty="0" err="1" smtClean="0"/>
              <a:t>wa</a:t>
            </a:r>
            <a:r>
              <a:rPr lang="it-IT" dirty="0" smtClean="0"/>
              <a:t>’       o di complemento oggetto ‘(w)o’  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355976" y="1814641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83568" y="3429000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err="1" smtClean="0"/>
              <a:t>Watashi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mo</a:t>
            </a:r>
            <a:r>
              <a:rPr lang="it-IT" dirty="0" smtClean="0"/>
              <a:t> </a:t>
            </a:r>
            <a:r>
              <a:rPr lang="it-IT" dirty="0" err="1" smtClean="0"/>
              <a:t>gakusei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.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83568" y="4085741"/>
            <a:ext cx="49685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Anche io sono uno studente.</a:t>
            </a:r>
            <a:endParaRPr lang="it-IT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059832" y="2299843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を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683568" y="5076515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Ringo </a:t>
            </a:r>
            <a:r>
              <a:rPr lang="it-IT" dirty="0" err="1" smtClean="0">
                <a:solidFill>
                  <a:srgbClr val="FF0000"/>
                </a:solidFill>
              </a:rPr>
              <a:t>mo</a:t>
            </a:r>
            <a:r>
              <a:rPr lang="it-IT" dirty="0" smtClean="0"/>
              <a:t> </a:t>
            </a:r>
            <a:r>
              <a:rPr lang="it-IT" dirty="0" err="1" smtClean="0"/>
              <a:t>tabemasu</a:t>
            </a:r>
            <a:r>
              <a:rPr lang="it-IT" dirty="0" smtClean="0"/>
              <a:t>.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83568" y="5733256"/>
            <a:ext cx="56886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Mangio anche mele.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617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</a:t>
            </a:r>
            <a:r>
              <a:rPr lang="it-IT" dirty="0" err="1" smtClean="0"/>
              <a:t>mo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024800" y="476672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も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609600" y="1340767"/>
            <a:ext cx="8210872" cy="208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Ha il significato di ‘anche’ e sostituisce la particella di tema ‘</a:t>
            </a:r>
            <a:r>
              <a:rPr lang="it-IT" dirty="0" err="1" smtClean="0"/>
              <a:t>wa</a:t>
            </a:r>
            <a:r>
              <a:rPr lang="it-IT" dirty="0" smtClean="0"/>
              <a:t>’       o di complemento oggetto ‘(w)o’  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355976" y="1814641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83568" y="3429000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私</a:t>
            </a: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も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学生です。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83568" y="4085741"/>
            <a:ext cx="496855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Anche io sono uno studente.</a:t>
            </a:r>
            <a:endParaRPr lang="it-IT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3059832" y="2299843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を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683568" y="5076515"/>
            <a:ext cx="5400600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りんご</a:t>
            </a: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も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食べます。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83568" y="5733256"/>
            <a:ext cx="56886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Mangio anche mele.</a:t>
            </a:r>
            <a:endParaRPr lang="it-IT" dirty="0" smtClean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589430" y="3171411"/>
            <a:ext cx="883041" cy="41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わたし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1475656" y="3188504"/>
            <a:ext cx="1080120" cy="41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がくせい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2411760" y="4869160"/>
            <a:ext cx="453140" cy="41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9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58814"/>
            <a:ext cx="8229600" cy="1143000"/>
          </a:xfrm>
        </p:spPr>
        <p:txBody>
          <a:bodyPr/>
          <a:lstStyle/>
          <a:p>
            <a:r>
              <a:rPr lang="it-IT" dirty="0" smtClean="0"/>
              <a:t>Il verbo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400777" y="3366120"/>
            <a:ext cx="2383823" cy="1143000"/>
          </a:xfrm>
          <a:prstGeom prst="rect">
            <a:avLst/>
          </a:prstGeom>
          <a:effectLst>
            <a:reflection stA="63000" endPos="57000" dir="5400000" sy="-100000" algn="bl" rotWithShape="0"/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it-IT" sz="6000" dirty="0" smtClean="0"/>
              <a:t>動詞</a:t>
            </a:r>
            <a:endParaRPr lang="it-IT" sz="6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847157" y="3139654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0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どう</a:t>
            </a:r>
            <a:endParaRPr lang="it-IT" sz="20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16016" y="3139093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0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し</a:t>
            </a:r>
            <a:endParaRPr lang="it-IT" sz="20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4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056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verbale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912971" y="1997224"/>
            <a:ext cx="7115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Come già visto, in giapponese  il verbo resta </a:t>
            </a:r>
            <a:r>
              <a:rPr lang="it-IT" sz="2800" b="1" dirty="0" smtClean="0"/>
              <a:t>invariato</a:t>
            </a:r>
            <a:r>
              <a:rPr lang="it-IT" sz="2800" dirty="0" smtClean="0"/>
              <a:t> per persona e numero: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35431" y="4345940"/>
            <a:ext cx="1749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Tabemasu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3939687" y="3212976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(io) mangi</a:t>
            </a:r>
            <a:r>
              <a:rPr lang="it-IT" sz="2800" dirty="0" smtClean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39687" y="3713199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(tu) mang</a:t>
            </a:r>
            <a:r>
              <a:rPr lang="it-IT" sz="2800" dirty="0" smtClean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39687" y="4213422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(lui, lei) mangi</a:t>
            </a:r>
            <a:r>
              <a:rPr lang="it-IT" sz="2800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39687" y="4713645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(noi) mangi</a:t>
            </a:r>
            <a:r>
              <a:rPr lang="it-IT" sz="2800" dirty="0" smtClean="0">
                <a:solidFill>
                  <a:srgbClr val="FF0000"/>
                </a:solidFill>
              </a:rPr>
              <a:t>amo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939687" y="5213868"/>
            <a:ext cx="2274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(voi) mangi</a:t>
            </a:r>
            <a:r>
              <a:rPr lang="it-IT" sz="2800" dirty="0" smtClean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939687" y="5714092"/>
            <a:ext cx="328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(essi, esse) mangi</a:t>
            </a:r>
            <a:r>
              <a:rPr lang="it-IT" sz="2800" dirty="0" smtClean="0">
                <a:solidFill>
                  <a:srgbClr val="FF0000"/>
                </a:solidFill>
              </a:rPr>
              <a:t>ano</a:t>
            </a:r>
          </a:p>
        </p:txBody>
      </p:sp>
      <p:sp>
        <p:nvSpPr>
          <p:cNvPr id="11" name="Parentesi graffa aperta 10"/>
          <p:cNvSpPr/>
          <p:nvPr/>
        </p:nvSpPr>
        <p:spPr>
          <a:xfrm>
            <a:off x="3507639" y="3284984"/>
            <a:ext cx="288032" cy="2880320"/>
          </a:xfrm>
          <a:prstGeom prst="leftBrace">
            <a:avLst>
              <a:gd name="adj1" fmla="val 36835"/>
              <a:gd name="adj2" fmla="val 4702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4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verbale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93551" y="1412776"/>
            <a:ext cx="7043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La coniugazione dei verbi giapponesi si serve di un sistema a sei ‘</a:t>
            </a:r>
            <a:r>
              <a:rPr lang="it-IT" sz="2800" i="1" dirty="0" smtClean="0"/>
              <a:t>basi</a:t>
            </a:r>
            <a:r>
              <a:rPr lang="it-IT" sz="2800" dirty="0" smtClean="0"/>
              <a:t>’ (forme coniugate):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99592" y="2564904"/>
            <a:ext cx="68267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B1</a:t>
            </a:r>
            <a:r>
              <a:rPr lang="it-IT" sz="2800" dirty="0" smtClean="0"/>
              <a:t>  negativa (</a:t>
            </a:r>
            <a:r>
              <a:rPr lang="it-IT" sz="2800" i="1" dirty="0" err="1" smtClean="0"/>
              <a:t>mizenkei</a:t>
            </a:r>
            <a:r>
              <a:rPr lang="it-IT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B2</a:t>
            </a:r>
            <a:r>
              <a:rPr lang="it-IT" sz="2800" dirty="0" smtClean="0"/>
              <a:t>  indefinita </a:t>
            </a:r>
            <a:r>
              <a:rPr lang="it-IT" sz="2800" dirty="0"/>
              <a:t>(</a:t>
            </a:r>
            <a:r>
              <a:rPr lang="it-IT" sz="2800" i="1" dirty="0" err="1"/>
              <a:t>ren’yōkei</a:t>
            </a:r>
            <a:r>
              <a:rPr lang="it-IT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B3</a:t>
            </a:r>
            <a:r>
              <a:rPr lang="it-IT" sz="2800" dirty="0" smtClean="0"/>
              <a:t>  conclusiva, o ‘del dizionario’ </a:t>
            </a:r>
            <a:r>
              <a:rPr lang="it-IT" sz="2800" dirty="0"/>
              <a:t>(</a:t>
            </a:r>
            <a:r>
              <a:rPr lang="it-IT" sz="2800" i="1" dirty="0" err="1"/>
              <a:t>shūshikei</a:t>
            </a:r>
            <a:r>
              <a:rPr lang="it-IT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B4 </a:t>
            </a:r>
            <a:r>
              <a:rPr lang="it-IT" sz="2800" dirty="0" smtClean="0"/>
              <a:t> attributiva (</a:t>
            </a:r>
            <a:r>
              <a:rPr lang="it-IT" sz="2800" i="1" dirty="0" err="1" smtClean="0"/>
              <a:t>rentaikei</a:t>
            </a:r>
            <a:r>
              <a:rPr lang="it-IT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B5</a:t>
            </a:r>
            <a:r>
              <a:rPr lang="it-IT" sz="2800" dirty="0" smtClean="0"/>
              <a:t>  condizionale, ipotetica (</a:t>
            </a:r>
            <a:r>
              <a:rPr lang="it-IT" sz="2800" i="1" dirty="0" err="1" smtClean="0"/>
              <a:t>kateikei</a:t>
            </a:r>
            <a:r>
              <a:rPr lang="it-IT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B6</a:t>
            </a:r>
            <a:r>
              <a:rPr lang="it-IT" sz="2800" dirty="0" smtClean="0"/>
              <a:t>  imperativa (</a:t>
            </a:r>
            <a:r>
              <a:rPr lang="it-IT" sz="2800" i="1" dirty="0" err="1" smtClean="0"/>
              <a:t>meireikei</a:t>
            </a:r>
            <a:r>
              <a:rPr lang="it-IT" sz="2800" dirty="0" smtClean="0"/>
              <a:t>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99592" y="5589240"/>
            <a:ext cx="7043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/>
              <a:t>Nota</a:t>
            </a:r>
            <a:r>
              <a:rPr lang="it-IT" sz="2800" dirty="0" smtClean="0"/>
              <a:t>: nel giapponese moderno si ha </a:t>
            </a:r>
            <a:r>
              <a:rPr lang="it-IT" sz="2800" b="1" dirty="0" smtClean="0"/>
              <a:t>B3</a:t>
            </a:r>
            <a:r>
              <a:rPr lang="it-IT" sz="2800" dirty="0" smtClean="0"/>
              <a:t> = </a:t>
            </a:r>
            <a:r>
              <a:rPr lang="it-IT" sz="2800" b="1" dirty="0" smtClean="0"/>
              <a:t>B4</a:t>
            </a:r>
            <a:r>
              <a:rPr lang="it-IT" sz="2800" dirty="0" smtClean="0"/>
              <a:t> ma nella lingua classica sono diverse.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verbale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912971" y="1997224"/>
            <a:ext cx="6899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 verbi giapponesi si suddividono in tre gruppi: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99592" y="2852936"/>
            <a:ext cx="4436343" cy="255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800" dirty="0" smtClean="0"/>
              <a:t>verbi </a:t>
            </a:r>
            <a:r>
              <a:rPr lang="it-IT" sz="2800" dirty="0" err="1" smtClean="0">
                <a:solidFill>
                  <a:srgbClr val="FF0000"/>
                </a:solidFill>
              </a:rPr>
              <a:t>ichidan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(deboli)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800" dirty="0" smtClean="0"/>
              <a:t>verbi </a:t>
            </a:r>
            <a:r>
              <a:rPr lang="it-IT" sz="2800" dirty="0" err="1" smtClean="0">
                <a:solidFill>
                  <a:srgbClr val="FF0000"/>
                </a:solidFill>
              </a:rPr>
              <a:t>godan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(forti)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800" dirty="0" smtClean="0"/>
              <a:t>verbi </a:t>
            </a:r>
            <a:r>
              <a:rPr lang="it-IT" sz="2800" dirty="0" smtClean="0">
                <a:solidFill>
                  <a:srgbClr val="FF0000"/>
                </a:solidFill>
              </a:rPr>
              <a:t>irregolari </a:t>
            </a:r>
            <a:r>
              <a:rPr lang="it-IT" sz="2800" dirty="0" smtClean="0"/>
              <a:t>(solo due!)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46240"/>
            <a:ext cx="8229600" cy="1143000"/>
          </a:xfrm>
        </p:spPr>
        <p:txBody>
          <a:bodyPr/>
          <a:lstStyle/>
          <a:p>
            <a:r>
              <a:rPr lang="it-IT" dirty="0" smtClean="0"/>
              <a:t>Riepilogo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35" y="1119882"/>
            <a:ext cx="4071937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4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ichidan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912971" y="1844824"/>
            <a:ext cx="4990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 verbi </a:t>
            </a:r>
            <a:r>
              <a:rPr lang="it-IT" sz="2800" dirty="0" err="1" smtClean="0">
                <a:solidFill>
                  <a:srgbClr val="FF0000"/>
                </a:solidFill>
              </a:rPr>
              <a:t>ichidan</a:t>
            </a:r>
            <a:r>
              <a:rPr lang="it-IT" sz="2800" dirty="0" smtClean="0"/>
              <a:t> terminano tutti in: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18669" y="2564904"/>
            <a:ext cx="310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-</a:t>
            </a:r>
            <a:r>
              <a:rPr lang="it-IT" sz="3200" b="1" dirty="0" err="1" smtClean="0">
                <a:solidFill>
                  <a:srgbClr val="FF0000"/>
                </a:solidFill>
              </a:rPr>
              <a:t>iru</a:t>
            </a:r>
            <a:r>
              <a:rPr lang="it-IT" sz="3200" b="1" dirty="0" smtClean="0"/>
              <a:t>   </a:t>
            </a:r>
            <a:r>
              <a:rPr lang="it-IT" sz="2800" dirty="0" smtClean="0"/>
              <a:t>(</a:t>
            </a:r>
            <a:r>
              <a:rPr lang="it-IT" sz="2800" i="1" dirty="0" err="1" smtClean="0"/>
              <a:t>kami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ichidan</a:t>
            </a:r>
            <a:r>
              <a:rPr lang="it-IT" sz="2800" dirty="0" smtClean="0"/>
              <a:t>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619788" y="3121804"/>
            <a:ext cx="3384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-</a:t>
            </a:r>
            <a:r>
              <a:rPr lang="it-IT" sz="3200" b="1" dirty="0" err="1" smtClean="0">
                <a:solidFill>
                  <a:srgbClr val="FF0000"/>
                </a:solidFill>
              </a:rPr>
              <a:t>eru</a:t>
            </a:r>
            <a:r>
              <a:rPr lang="it-IT" sz="3200" b="1" dirty="0" smtClean="0">
                <a:solidFill>
                  <a:srgbClr val="FF0000"/>
                </a:solidFill>
              </a:rPr>
              <a:t>  </a:t>
            </a:r>
            <a:r>
              <a:rPr lang="it-IT" sz="3200" b="1" dirty="0" smtClean="0"/>
              <a:t> </a:t>
            </a:r>
            <a:r>
              <a:rPr lang="it-IT" sz="2800" dirty="0" smtClean="0"/>
              <a:t>(</a:t>
            </a:r>
            <a:r>
              <a:rPr lang="it-IT" sz="2800" i="1" dirty="0" err="1" smtClean="0"/>
              <a:t>shimo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ichidan</a:t>
            </a:r>
            <a:r>
              <a:rPr lang="it-IT" sz="2800" dirty="0" smtClean="0"/>
              <a:t>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3861048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u="sng" dirty="0" smtClean="0"/>
              <a:t>Esempi</a:t>
            </a:r>
            <a:r>
              <a:rPr lang="it-IT" sz="2800" dirty="0" smtClean="0"/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691680" y="4701184"/>
            <a:ext cx="1153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tab</a:t>
            </a:r>
            <a:r>
              <a:rPr lang="it-IT" sz="2800" dirty="0" err="1" smtClean="0">
                <a:solidFill>
                  <a:srgbClr val="FF0000"/>
                </a:solidFill>
              </a:rPr>
              <a:t>eru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87824" y="4701184"/>
            <a:ext cx="1552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mangiare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691680" y="5702970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och</a:t>
            </a:r>
            <a:r>
              <a:rPr lang="it-IT" sz="2800" dirty="0" err="1" smtClean="0">
                <a:solidFill>
                  <a:srgbClr val="FF0000"/>
                </a:solidFill>
              </a:rPr>
              <a:t>iru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88803" y="5702970"/>
            <a:ext cx="117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cadere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156176" y="4701184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m</a:t>
            </a:r>
            <a:r>
              <a:rPr lang="it-IT" sz="2800" dirty="0" err="1" smtClean="0">
                <a:solidFill>
                  <a:srgbClr val="FF0000"/>
                </a:solidFill>
              </a:rPr>
              <a:t>iru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092280" y="4701184"/>
            <a:ext cx="118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vedere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156176" y="5702970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d</a:t>
            </a:r>
            <a:r>
              <a:rPr lang="it-IT" sz="2800" dirty="0" err="1" smtClean="0">
                <a:solidFill>
                  <a:srgbClr val="FF0000"/>
                </a:solidFill>
              </a:rPr>
              <a:t>eru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093259" y="5702970"/>
            <a:ext cx="104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uscire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22327" y="470118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食べる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3528" y="570297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落ちる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70597" y="44620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78834" y="544522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お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292080" y="470118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見る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293281" y="570297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出る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340350" y="44620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み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348587" y="54663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で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50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ichidan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3731"/>
              </p:ext>
            </p:extLst>
          </p:nvPr>
        </p:nvGraphicFramePr>
        <p:xfrm>
          <a:off x="683568" y="1380376"/>
          <a:ext cx="7896200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8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verbo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radice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B6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起きる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お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きろ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出る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-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で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で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でる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でる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でれ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でろ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912971" y="2761764"/>
            <a:ext cx="2383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/>
              <a:t>Regola pratica: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07905" y="4597968"/>
            <a:ext cx="636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B1</a:t>
            </a:r>
            <a:r>
              <a:rPr lang="it-IT" sz="2800" dirty="0" smtClean="0"/>
              <a:t> e </a:t>
            </a:r>
            <a:r>
              <a:rPr lang="it-IT" sz="2800" b="1" dirty="0" smtClean="0"/>
              <a:t>B2</a:t>
            </a:r>
            <a:r>
              <a:rPr lang="it-IT" sz="2800" dirty="0" smtClean="0"/>
              <a:t> si ottengono </a:t>
            </a:r>
            <a:r>
              <a:rPr lang="it-IT" sz="2800" dirty="0" smtClean="0">
                <a:solidFill>
                  <a:srgbClr val="FF0000"/>
                </a:solidFill>
              </a:rPr>
              <a:t>togliendo il ‘</a:t>
            </a:r>
            <a:r>
              <a:rPr lang="it-IT" sz="2800" dirty="0" err="1" smtClean="0">
                <a:solidFill>
                  <a:srgbClr val="FF0000"/>
                </a:solidFill>
              </a:rPr>
              <a:t>ru</a:t>
            </a:r>
            <a:r>
              <a:rPr lang="it-IT" sz="2800" dirty="0" smtClean="0">
                <a:solidFill>
                  <a:srgbClr val="FF0000"/>
                </a:solidFill>
              </a:rPr>
              <a:t>’ </a:t>
            </a:r>
            <a:r>
              <a:rPr lang="it-IT" sz="2800" dirty="0" smtClean="0"/>
              <a:t>finale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99592" y="3967898"/>
            <a:ext cx="2937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B4</a:t>
            </a:r>
            <a:r>
              <a:rPr lang="it-IT" sz="2800" dirty="0" smtClean="0"/>
              <a:t> è uguale alla B3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5228038"/>
            <a:ext cx="6684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B5</a:t>
            </a:r>
            <a:r>
              <a:rPr lang="it-IT" sz="2800" dirty="0" smtClean="0"/>
              <a:t> si ottiene sostituendo il ‘</a:t>
            </a:r>
            <a:r>
              <a:rPr lang="it-IT" sz="2800" dirty="0" err="1" smtClean="0"/>
              <a:t>ru</a:t>
            </a:r>
            <a:r>
              <a:rPr lang="it-IT" sz="2800" dirty="0" smtClean="0"/>
              <a:t>’ finale con ‘</a:t>
            </a:r>
            <a:r>
              <a:rPr lang="it-IT" sz="2800" dirty="0" smtClean="0">
                <a:solidFill>
                  <a:srgbClr val="FF0000"/>
                </a:solidFill>
              </a:rPr>
              <a:t>re</a:t>
            </a:r>
            <a:r>
              <a:rPr lang="it-IT" sz="2800" dirty="0" smtClean="0"/>
              <a:t>’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5858108"/>
            <a:ext cx="6684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B6</a:t>
            </a:r>
            <a:r>
              <a:rPr lang="it-IT" sz="2800" dirty="0" smtClean="0"/>
              <a:t> si ottiene sostituendo il ‘</a:t>
            </a:r>
            <a:r>
              <a:rPr lang="it-IT" sz="2800" dirty="0" err="1" smtClean="0"/>
              <a:t>ru</a:t>
            </a:r>
            <a:r>
              <a:rPr lang="it-IT" sz="2800" dirty="0" smtClean="0"/>
              <a:t>’ finale con ‘</a:t>
            </a:r>
            <a:r>
              <a:rPr lang="it-IT" sz="2800" dirty="0" smtClean="0">
                <a:solidFill>
                  <a:srgbClr val="FF0000"/>
                </a:solidFill>
              </a:rPr>
              <a:t>ro</a:t>
            </a:r>
            <a:r>
              <a:rPr lang="it-IT" sz="2800" dirty="0" smtClean="0"/>
              <a:t>’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99592" y="3337828"/>
            <a:ext cx="5760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B3</a:t>
            </a:r>
            <a:r>
              <a:rPr lang="it-IT" sz="2800" dirty="0" smtClean="0"/>
              <a:t> è quella che trovate nel dizionario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ichidan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69020"/>
              </p:ext>
            </p:extLst>
          </p:nvPr>
        </p:nvGraphicFramePr>
        <p:xfrm>
          <a:off x="683568" y="1380376"/>
          <a:ext cx="7896200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8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verbo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radice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B6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okiru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kiru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kiru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kire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kiro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ja-JP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deru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-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de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de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deru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deru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dere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dero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912971" y="2761764"/>
            <a:ext cx="2383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/>
              <a:t>Regola pratica: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07905" y="4597968"/>
            <a:ext cx="636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B1</a:t>
            </a:r>
            <a:r>
              <a:rPr lang="it-IT" sz="2800" dirty="0" smtClean="0"/>
              <a:t> e </a:t>
            </a:r>
            <a:r>
              <a:rPr lang="it-IT" sz="2800" b="1" dirty="0" smtClean="0"/>
              <a:t>B2</a:t>
            </a:r>
            <a:r>
              <a:rPr lang="it-IT" sz="2800" dirty="0" smtClean="0"/>
              <a:t> si ottengono </a:t>
            </a:r>
            <a:r>
              <a:rPr lang="it-IT" sz="2800" dirty="0" smtClean="0">
                <a:solidFill>
                  <a:srgbClr val="FF0000"/>
                </a:solidFill>
              </a:rPr>
              <a:t>togliendo il ‘</a:t>
            </a:r>
            <a:r>
              <a:rPr lang="it-IT" sz="2800" dirty="0" err="1" smtClean="0">
                <a:solidFill>
                  <a:srgbClr val="FF0000"/>
                </a:solidFill>
              </a:rPr>
              <a:t>ru</a:t>
            </a:r>
            <a:r>
              <a:rPr lang="it-IT" sz="2800" dirty="0" smtClean="0">
                <a:solidFill>
                  <a:srgbClr val="FF0000"/>
                </a:solidFill>
              </a:rPr>
              <a:t>’ </a:t>
            </a:r>
            <a:r>
              <a:rPr lang="it-IT" sz="2800" dirty="0" smtClean="0"/>
              <a:t>finale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99592" y="3967898"/>
            <a:ext cx="2937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B4</a:t>
            </a:r>
            <a:r>
              <a:rPr lang="it-IT" sz="2800" dirty="0" smtClean="0"/>
              <a:t> è uguale alla B3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5228038"/>
            <a:ext cx="6684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B5</a:t>
            </a:r>
            <a:r>
              <a:rPr lang="it-IT" sz="2800" dirty="0" smtClean="0"/>
              <a:t> si ottiene sostituendo il ‘</a:t>
            </a:r>
            <a:r>
              <a:rPr lang="it-IT" sz="2800" dirty="0" err="1" smtClean="0"/>
              <a:t>ru</a:t>
            </a:r>
            <a:r>
              <a:rPr lang="it-IT" sz="2800" dirty="0" smtClean="0"/>
              <a:t>’ finale con ‘</a:t>
            </a:r>
            <a:r>
              <a:rPr lang="it-IT" sz="2800" dirty="0" smtClean="0">
                <a:solidFill>
                  <a:srgbClr val="FF0000"/>
                </a:solidFill>
              </a:rPr>
              <a:t>re</a:t>
            </a:r>
            <a:r>
              <a:rPr lang="it-IT" sz="2800" dirty="0" smtClean="0"/>
              <a:t>’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5858108"/>
            <a:ext cx="6684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B6</a:t>
            </a:r>
            <a:r>
              <a:rPr lang="it-IT" sz="2800" dirty="0" smtClean="0"/>
              <a:t> si ottiene sostituendo il ‘</a:t>
            </a:r>
            <a:r>
              <a:rPr lang="it-IT" sz="2800" dirty="0" err="1" smtClean="0"/>
              <a:t>ru</a:t>
            </a:r>
            <a:r>
              <a:rPr lang="it-IT" sz="2800" dirty="0" smtClean="0"/>
              <a:t>’ finale con ‘</a:t>
            </a:r>
            <a:r>
              <a:rPr lang="it-IT" sz="2800" dirty="0" smtClean="0">
                <a:solidFill>
                  <a:srgbClr val="FF0000"/>
                </a:solidFill>
              </a:rPr>
              <a:t>ro</a:t>
            </a:r>
            <a:r>
              <a:rPr lang="it-IT" sz="2800" dirty="0" smtClean="0"/>
              <a:t>’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99592" y="3337828"/>
            <a:ext cx="5760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B3</a:t>
            </a:r>
            <a:r>
              <a:rPr lang="it-IT" sz="2800" dirty="0" smtClean="0"/>
              <a:t> è quella che trovate nel dizionario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ichidan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08586" y="1484784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Esempi: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87673" y="2689756"/>
            <a:ext cx="1153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tabe</a:t>
            </a:r>
            <a:r>
              <a:rPr lang="it-IT" sz="2800" dirty="0" err="1" smtClean="0">
                <a:solidFill>
                  <a:srgbClr val="FF0000"/>
                </a:solidFill>
              </a:rPr>
              <a:t>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19" name="Parentesi graffa aperta 18"/>
          <p:cNvSpPr/>
          <p:nvPr/>
        </p:nvSpPr>
        <p:spPr>
          <a:xfrm>
            <a:off x="2483768" y="2041684"/>
            <a:ext cx="288032" cy="1819364"/>
          </a:xfrm>
          <a:prstGeom prst="leftBrace">
            <a:avLst>
              <a:gd name="adj1" fmla="val 36835"/>
              <a:gd name="adj2" fmla="val 4702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2842607" y="1897668"/>
            <a:ext cx="2192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B1 , B2 = </a:t>
            </a:r>
            <a:r>
              <a:rPr lang="it-IT" sz="2800" dirty="0" smtClean="0">
                <a:solidFill>
                  <a:srgbClr val="FF0000"/>
                </a:solidFill>
              </a:rPr>
              <a:t>tabe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843808" y="2382560"/>
            <a:ext cx="2506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B3 , B4 = </a:t>
            </a:r>
            <a:r>
              <a:rPr lang="it-IT" sz="2800" dirty="0" err="1" smtClean="0">
                <a:solidFill>
                  <a:srgbClr val="FF0000"/>
                </a:solidFill>
              </a:rPr>
              <a:t>taberu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843808" y="2833772"/>
            <a:ext cx="1940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B5  = </a:t>
            </a:r>
            <a:r>
              <a:rPr lang="it-IT" sz="2800" dirty="0" err="1" smtClean="0">
                <a:solidFill>
                  <a:srgbClr val="FF0000"/>
                </a:solidFill>
              </a:rPr>
              <a:t>tabere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843808" y="3337828"/>
            <a:ext cx="1940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B6  = </a:t>
            </a:r>
            <a:r>
              <a:rPr lang="it-IT" sz="2800" dirty="0" err="1" smtClean="0">
                <a:solidFill>
                  <a:srgbClr val="FF0000"/>
                </a:solidFill>
              </a:rPr>
              <a:t>tabero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101689" y="5210036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ochi</a:t>
            </a:r>
            <a:r>
              <a:rPr lang="it-IT" sz="2800" dirty="0" err="1" smtClean="0">
                <a:solidFill>
                  <a:srgbClr val="FF0000"/>
                </a:solidFill>
              </a:rPr>
              <a:t>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5" name="Parentesi graffa aperta 24"/>
          <p:cNvSpPr/>
          <p:nvPr/>
        </p:nvSpPr>
        <p:spPr>
          <a:xfrm>
            <a:off x="2497784" y="4561964"/>
            <a:ext cx="288032" cy="1819364"/>
          </a:xfrm>
          <a:prstGeom prst="leftBrace">
            <a:avLst>
              <a:gd name="adj1" fmla="val 36835"/>
              <a:gd name="adj2" fmla="val 47023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2856623" y="4417948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B1 , B2 = </a:t>
            </a:r>
            <a:r>
              <a:rPr lang="it-IT" sz="2800" dirty="0" err="1" smtClean="0">
                <a:solidFill>
                  <a:srgbClr val="FF0000"/>
                </a:solidFill>
              </a:rPr>
              <a:t>ochi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857824" y="4902840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B3 , B4 = </a:t>
            </a:r>
            <a:r>
              <a:rPr lang="it-IT" sz="2800" dirty="0" err="1" smtClean="0">
                <a:solidFill>
                  <a:srgbClr val="FF0000"/>
                </a:solidFill>
              </a:rPr>
              <a:t>ochiru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857824" y="5354052"/>
            <a:ext cx="1898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B5  = </a:t>
            </a:r>
            <a:r>
              <a:rPr lang="it-IT" sz="2800" dirty="0" err="1" smtClean="0">
                <a:solidFill>
                  <a:srgbClr val="FF0000"/>
                </a:solidFill>
              </a:rPr>
              <a:t>ochire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857824" y="5858108"/>
            <a:ext cx="1908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B6  = </a:t>
            </a:r>
            <a:r>
              <a:rPr lang="it-IT" sz="2800" dirty="0" err="1" smtClean="0">
                <a:solidFill>
                  <a:srgbClr val="FF0000"/>
                </a:solidFill>
              </a:rPr>
              <a:t>ochiro</a:t>
            </a:r>
            <a:endParaRPr lang="it-IT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1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ichidan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08586" y="1484784"/>
            <a:ext cx="2130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Applicazione: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60986" y="2401724"/>
            <a:ext cx="4129144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Forma cortese = </a:t>
            </a:r>
            <a:r>
              <a:rPr lang="it-IT" sz="2800" b="1" dirty="0" smtClean="0"/>
              <a:t>B2</a:t>
            </a:r>
            <a:r>
              <a:rPr lang="it-IT" sz="2800" dirty="0" smtClean="0"/>
              <a:t> + </a:t>
            </a:r>
            <a:r>
              <a:rPr lang="it-IT" sz="2800" b="1" dirty="0" err="1" smtClean="0"/>
              <a:t>masu</a:t>
            </a:r>
            <a:endParaRPr lang="it-IT" sz="2800" b="1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928864" y="3284984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Esempio: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962198" y="3933056"/>
            <a:ext cx="598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aprire</a:t>
            </a:r>
            <a:r>
              <a:rPr lang="it-IT" sz="2800" dirty="0" smtClean="0"/>
              <a:t> </a:t>
            </a:r>
            <a:r>
              <a:rPr lang="it-IT" sz="2800" dirty="0"/>
              <a:t>= </a:t>
            </a:r>
            <a:r>
              <a:rPr lang="it-IT" sz="2800" dirty="0" err="1">
                <a:solidFill>
                  <a:srgbClr val="FF0000"/>
                </a:solidFill>
              </a:rPr>
              <a:t>akeru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(dal dizionario: forma B3)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971600" y="4456276"/>
            <a:ext cx="420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B2</a:t>
            </a:r>
            <a:r>
              <a:rPr lang="it-IT" sz="2800" dirty="0" smtClean="0"/>
              <a:t> </a:t>
            </a:r>
            <a:r>
              <a:rPr lang="it-IT" sz="2800" dirty="0"/>
              <a:t>= </a:t>
            </a:r>
            <a:r>
              <a:rPr lang="it-IT" sz="2800" dirty="0" err="1" smtClean="0">
                <a:solidFill>
                  <a:srgbClr val="FF0000"/>
                </a:solidFill>
              </a:rPr>
              <a:t>ake</a:t>
            </a:r>
            <a:r>
              <a:rPr lang="it-IT" sz="2800" dirty="0" smtClean="0"/>
              <a:t> (tolgo il -</a:t>
            </a:r>
            <a:r>
              <a:rPr lang="it-IT" sz="2800" i="1" dirty="0" err="1" smtClean="0"/>
              <a:t>ru</a:t>
            </a:r>
            <a:r>
              <a:rPr lang="it-IT" sz="2800" dirty="0" smtClean="0"/>
              <a:t> finale)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971600" y="5013176"/>
            <a:ext cx="6539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forma cortese </a:t>
            </a:r>
            <a:r>
              <a:rPr lang="it-IT" sz="2800" dirty="0"/>
              <a:t>= </a:t>
            </a:r>
            <a:r>
              <a:rPr lang="it-IT" sz="2800" dirty="0" err="1" smtClean="0">
                <a:solidFill>
                  <a:srgbClr val="FF0000"/>
                </a:solidFill>
              </a:rPr>
              <a:t>akemasu</a:t>
            </a:r>
            <a:r>
              <a:rPr lang="it-IT" sz="2800" dirty="0" smtClean="0"/>
              <a:t> (aggiungo -</a:t>
            </a:r>
            <a:r>
              <a:rPr lang="it-IT" sz="2800" i="1" dirty="0" err="1" smtClean="0"/>
              <a:t>masu</a:t>
            </a:r>
            <a:r>
              <a:rPr lang="it-IT" sz="2800" dirty="0" smtClean="0"/>
              <a:t>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71600" y="58772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開け</a:t>
            </a:r>
            <a:r>
              <a:rPr lang="ja-JP" altLang="it-IT" sz="2800" dirty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る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7502" y="56126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2339752" y="6021288"/>
            <a:ext cx="425766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987824" y="58784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開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け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043726" y="56137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4067944" y="6021288"/>
            <a:ext cx="425766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716016" y="587840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開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け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ます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771918" y="56137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89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815127" y="1105580"/>
            <a:ext cx="721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L’ausiliare di cortesia </a:t>
            </a:r>
            <a:r>
              <a:rPr lang="it-IT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masu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smtClean="0"/>
              <a:t>ha le seguenti forme: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27519" y="434594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Esempio</a:t>
            </a:r>
            <a:r>
              <a:rPr lang="it-IT" sz="2800" dirty="0" smtClean="0"/>
              <a:t>: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600510" y="1744560"/>
            <a:ext cx="3235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presente affermativo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039861" y="2323655"/>
            <a:ext cx="2796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presente negativo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770172" y="2902750"/>
            <a:ext cx="3066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passato affermativo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217217" y="3481844"/>
            <a:ext cx="261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passato negativo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970229" y="174456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masu</a:t>
            </a:r>
            <a:endParaRPr lang="it-IT" sz="2800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4970229" y="232365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masen</a:t>
            </a:r>
            <a:endParaRPr lang="it-IT" sz="2800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4970229" y="2902750"/>
            <a:ext cx="145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mashita</a:t>
            </a:r>
            <a:endParaRPr lang="it-IT" sz="2800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4970229" y="3481844"/>
            <a:ext cx="241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masen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deshita</a:t>
            </a:r>
            <a:endParaRPr lang="it-IT" sz="2800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4572000" y="5106342"/>
            <a:ext cx="4434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Suzuki-san </a:t>
            </a:r>
            <a:r>
              <a:rPr lang="it-IT" sz="2800" dirty="0" err="1" smtClean="0"/>
              <a:t>wo</a:t>
            </a:r>
            <a:r>
              <a:rPr lang="it-IT" sz="2800" dirty="0" smtClean="0"/>
              <a:t> </a:t>
            </a:r>
            <a:r>
              <a:rPr lang="it-IT" sz="2800" dirty="0" err="1" smtClean="0"/>
              <a:t>mi</a:t>
            </a:r>
            <a:r>
              <a:rPr lang="it-IT" sz="2800" dirty="0" err="1" smtClean="0">
                <a:solidFill>
                  <a:srgbClr val="FF0000"/>
                </a:solidFill>
              </a:rPr>
              <a:t>mashita</a:t>
            </a:r>
            <a:r>
              <a:rPr lang="it-IT" sz="2800" dirty="0" smtClean="0"/>
              <a:t> ka?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it-IT" dirty="0" smtClean="0"/>
              <a:t>L’ausiliare </a:t>
            </a:r>
            <a:r>
              <a:rPr lang="it-IT" i="1" dirty="0" err="1" smtClean="0"/>
              <a:t>masu</a:t>
            </a: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641380" y="4849996"/>
            <a:ext cx="4134465" cy="779566"/>
            <a:chOff x="641380" y="5733256"/>
            <a:chExt cx="4134465" cy="779566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641380" y="5989602"/>
              <a:ext cx="41344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鈴木さんを見</a:t>
              </a:r>
              <a:r>
                <a:rPr lang="ja-JP" altLang="it-IT" sz="2800" dirty="0" smtClean="0">
                  <a:solidFill>
                    <a:srgbClr val="FF0000"/>
                  </a:solidFill>
                  <a:latin typeface="MS Mincho" panose="02020609040205080304" pitchFamily="49" charset="-128"/>
                  <a:ea typeface="MS Mincho" panose="02020609040205080304" pitchFamily="49" charset="-128"/>
                </a:rPr>
                <a:t>ました</a:t>
              </a:r>
              <a:r>
                <a:rPr lang="ja-JP" altLang="it-IT" sz="28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か。</a:t>
              </a:r>
              <a:endParaRPr 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66781" y="5733256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16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すずき</a:t>
              </a:r>
              <a:endParaRPr 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492098" y="574222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it-IT" sz="16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み</a:t>
              </a:r>
              <a:endParaRPr 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</p:grpSp>
      <p:sp>
        <p:nvSpPr>
          <p:cNvPr id="25" name="CasellaDiTesto 24"/>
          <p:cNvSpPr txBox="1"/>
          <p:nvPr/>
        </p:nvSpPr>
        <p:spPr>
          <a:xfrm>
            <a:off x="671380" y="5786100"/>
            <a:ext cx="3828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Hai visto il signor Suzuki?</a:t>
            </a:r>
          </a:p>
        </p:txBody>
      </p:sp>
    </p:spTree>
    <p:extLst>
      <p:ext uri="{BB962C8B-B14F-4D97-AF65-F5344CB8AC3E}">
        <p14:creationId xmlns:p14="http://schemas.microsoft.com/office/powerpoint/2010/main" val="17287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ichidan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08586" y="1484784"/>
            <a:ext cx="2130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Applicazione: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60986" y="2401724"/>
            <a:ext cx="4840428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Forma </a:t>
            </a:r>
            <a:r>
              <a:rPr lang="it-IT" sz="2800" dirty="0"/>
              <a:t>piana negativa = </a:t>
            </a:r>
            <a:r>
              <a:rPr lang="it-IT" sz="2800" b="1" dirty="0" smtClean="0"/>
              <a:t>B1</a:t>
            </a:r>
            <a:r>
              <a:rPr lang="it-IT" sz="2800" dirty="0" smtClean="0"/>
              <a:t> + </a:t>
            </a:r>
            <a:r>
              <a:rPr lang="it-IT" sz="2800" b="1" dirty="0" err="1" smtClean="0"/>
              <a:t>nai</a:t>
            </a:r>
            <a:endParaRPr lang="it-IT" sz="2800" b="1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928864" y="3284984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Esempio: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962198" y="3933056"/>
            <a:ext cx="6639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mangiare</a:t>
            </a:r>
            <a:r>
              <a:rPr lang="it-IT" sz="2800" dirty="0" smtClean="0"/>
              <a:t> </a:t>
            </a:r>
            <a:r>
              <a:rPr lang="it-IT" sz="2800" dirty="0"/>
              <a:t>= </a:t>
            </a:r>
            <a:r>
              <a:rPr lang="it-IT" sz="2800" dirty="0" err="1" smtClean="0">
                <a:solidFill>
                  <a:srgbClr val="FF0000"/>
                </a:solidFill>
              </a:rPr>
              <a:t>taberu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(dal dizionario: forma B3)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971600" y="4456276"/>
            <a:ext cx="4247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B1</a:t>
            </a:r>
            <a:r>
              <a:rPr lang="it-IT" sz="2800" dirty="0" smtClean="0"/>
              <a:t> </a:t>
            </a:r>
            <a:r>
              <a:rPr lang="it-IT" sz="2800" dirty="0"/>
              <a:t>= </a:t>
            </a:r>
            <a:r>
              <a:rPr lang="it-IT" sz="2800" dirty="0" smtClean="0">
                <a:solidFill>
                  <a:srgbClr val="FF0000"/>
                </a:solidFill>
              </a:rPr>
              <a:t>tabe</a:t>
            </a:r>
            <a:r>
              <a:rPr lang="it-IT" sz="2800" dirty="0" smtClean="0"/>
              <a:t> (tolgo il -</a:t>
            </a:r>
            <a:r>
              <a:rPr lang="it-IT" sz="2800" i="1" dirty="0" err="1" smtClean="0"/>
              <a:t>ru</a:t>
            </a:r>
            <a:r>
              <a:rPr lang="it-IT" sz="2800" dirty="0" smtClean="0"/>
              <a:t> finale)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971600" y="5013176"/>
            <a:ext cx="696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forma piana negativa = </a:t>
            </a:r>
            <a:r>
              <a:rPr lang="it-IT" sz="2800" dirty="0" err="1" smtClean="0">
                <a:solidFill>
                  <a:srgbClr val="FF0000"/>
                </a:solidFill>
              </a:rPr>
              <a:t>tabenai</a:t>
            </a:r>
            <a:r>
              <a:rPr lang="it-IT" sz="2800" dirty="0" smtClean="0"/>
              <a:t> (aggiungo -</a:t>
            </a:r>
            <a:r>
              <a:rPr lang="it-IT" sz="2800" i="1" dirty="0" err="1" smtClean="0"/>
              <a:t>nai</a:t>
            </a:r>
            <a:r>
              <a:rPr lang="it-IT" sz="2800" dirty="0" smtClean="0"/>
              <a:t>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06827" y="585698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食べ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る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62729" y="55923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2374979" y="6000996"/>
            <a:ext cx="425766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023051" y="585810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食べ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78953" y="55934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4103171" y="6000996"/>
            <a:ext cx="425766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751243" y="585810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食べ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ない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807145" y="55934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96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godan</a:t>
            </a:r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39957"/>
              </p:ext>
            </p:extLst>
          </p:nvPr>
        </p:nvGraphicFramePr>
        <p:xfrm>
          <a:off x="683568" y="1340768"/>
          <a:ext cx="7896200" cy="4079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8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Verbo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radice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B6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聞く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け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け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行く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っ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け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け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泳ぐ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およ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ご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ぎ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ぐ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ぐ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げ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げ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押す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お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さ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そ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せ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せ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立つ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た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た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と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ち</a:t>
                      </a:r>
                      <a:endParaRPr lang="it-IT" altLang="ja-JP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っ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つ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つ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て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て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死ぬ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な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の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に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ぬ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ぬ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ね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ね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飛ぶ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と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ば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ぼ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び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ぶ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ぶ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べ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べ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読む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よ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ま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も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み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む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む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め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め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乗る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の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ら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り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っ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れ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言う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お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っ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う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う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え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え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40832" y="5661248"/>
            <a:ext cx="6922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Cambia la vocale dell’ultima sillaba, seguendo </a:t>
            </a:r>
          </a:p>
          <a:p>
            <a:r>
              <a:rPr lang="it-IT" sz="2800" dirty="0" smtClean="0"/>
              <a:t>(quasi sempre) lo schema A-I-U-E-O</a:t>
            </a:r>
          </a:p>
        </p:txBody>
      </p:sp>
    </p:spTree>
    <p:extLst>
      <p:ext uri="{BB962C8B-B14F-4D97-AF65-F5344CB8AC3E}">
        <p14:creationId xmlns:p14="http://schemas.microsoft.com/office/powerpoint/2010/main" val="14824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godan</a:t>
            </a:r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31753"/>
              </p:ext>
            </p:extLst>
          </p:nvPr>
        </p:nvGraphicFramePr>
        <p:xfrm>
          <a:off x="683568" y="1340768"/>
          <a:ext cx="7896200" cy="4079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89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Verbo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radice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B6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kiku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ka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ke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iku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ka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(</a:t>
                      </a:r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tsu</a:t>
                      </a:r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)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ke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oyogu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oyo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ga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go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gi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gu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gu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ge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ge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osu</a:t>
                      </a:r>
                      <a:endParaRPr lang="it-IT" altLang="ja-JP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sa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so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shi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shi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su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su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se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se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tatsu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ta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ta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chi</a:t>
                      </a:r>
                      <a:endParaRPr lang="it-IT" altLang="ja-JP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(</a:t>
                      </a:r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tsu</a:t>
                      </a:r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)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tsu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tsu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te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shinu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shi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na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no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ni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n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nu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nu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ne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ne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tobu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ba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bo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bi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n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bu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bu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be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be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yomu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yo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ma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mo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mi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n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mu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mu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me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me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noru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no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ra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(</a:t>
                      </a:r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tsu</a:t>
                      </a:r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)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re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iu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wa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o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i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(</a:t>
                      </a:r>
                      <a:r>
                        <a:rPr lang="it-IT" altLang="ja-JP" dirty="0" err="1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tsu</a:t>
                      </a:r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)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u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e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ja-JP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e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40832" y="5661248"/>
            <a:ext cx="6922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Cambia la vocale dell’ultima sillaba, seguendo </a:t>
            </a:r>
          </a:p>
          <a:p>
            <a:r>
              <a:rPr lang="it-IT" sz="2800" dirty="0" smtClean="0"/>
              <a:t>(quasi sempre) lo schema A-I-U-E-O</a:t>
            </a:r>
          </a:p>
        </p:txBody>
      </p:sp>
    </p:spTree>
    <p:extLst>
      <p:ext uri="{BB962C8B-B14F-4D97-AF65-F5344CB8AC3E}">
        <p14:creationId xmlns:p14="http://schemas.microsoft.com/office/powerpoint/2010/main" val="86967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godan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7488" y="1196752"/>
            <a:ext cx="1902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 smtClean="0"/>
              <a:t>Attenzione</a:t>
            </a:r>
            <a:r>
              <a:rPr lang="it-IT" sz="2800" b="1" dirty="0" smtClean="0"/>
              <a:t>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1997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Alcuni verbi terminanti in </a:t>
            </a:r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iru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ed </a:t>
            </a:r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eru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non sono </a:t>
            </a:r>
            <a:r>
              <a:rPr lang="it-IT" sz="2800" dirty="0" err="1" smtClean="0"/>
              <a:t>ichidan</a:t>
            </a:r>
            <a:r>
              <a:rPr lang="it-IT" sz="2800" dirty="0" smtClean="0"/>
              <a:t>, ma </a:t>
            </a:r>
            <a:r>
              <a:rPr lang="it-IT" sz="2800" dirty="0" err="1" smtClean="0">
                <a:solidFill>
                  <a:srgbClr val="FF0000"/>
                </a:solidFill>
              </a:rPr>
              <a:t>godan</a:t>
            </a:r>
            <a:r>
              <a:rPr lang="it-IT" sz="2800" dirty="0" smtClean="0"/>
              <a:t> e vanno coniugati come </a:t>
            </a:r>
            <a:r>
              <a:rPr lang="it-IT" sz="2800" dirty="0" err="1" smtClean="0">
                <a:solidFill>
                  <a:srgbClr val="FF0000"/>
                </a:solidFill>
              </a:rPr>
              <a:t>noru</a:t>
            </a:r>
            <a:r>
              <a:rPr lang="it-IT" sz="2800" dirty="0" smtClean="0"/>
              <a:t>. Ecco i più noti: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61378" y="2905780"/>
            <a:ext cx="1005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kaeru</a:t>
            </a:r>
            <a:endParaRPr lang="it-IT" sz="28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1676894" y="2905780"/>
            <a:ext cx="1481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ritornare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25755" y="3385833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hairu</a:t>
            </a:r>
            <a:endParaRPr lang="it-IT" sz="28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1676894" y="3385833"/>
            <a:ext cx="125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entrare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86430" y="3865886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iru</a:t>
            </a:r>
            <a:endParaRPr lang="it-IT" sz="28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676894" y="3865886"/>
            <a:ext cx="158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occorrere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22924" y="434594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k</a:t>
            </a:r>
            <a:r>
              <a:rPr lang="it-IT" sz="2800" dirty="0" err="1" smtClean="0"/>
              <a:t>iru</a:t>
            </a:r>
            <a:endParaRPr lang="it-IT" sz="2800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1676894" y="4345940"/>
            <a:ext cx="1273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tagliare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56211" y="4849996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shiru</a:t>
            </a:r>
            <a:endParaRPr lang="it-IT" sz="2800" dirty="0" smtClean="0"/>
          </a:p>
        </p:txBody>
      </p:sp>
      <p:sp>
        <p:nvSpPr>
          <p:cNvPr id="16" name="CasellaDiTesto 15"/>
          <p:cNvSpPr txBox="1"/>
          <p:nvPr/>
        </p:nvSpPr>
        <p:spPr>
          <a:xfrm>
            <a:off x="1676894" y="4849996"/>
            <a:ext cx="284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sapere, conoscere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95536" y="5354052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hashiru</a:t>
            </a:r>
            <a:endParaRPr lang="it-IT" sz="2800" dirty="0" smtClean="0"/>
          </a:p>
        </p:txBody>
      </p:sp>
      <p:sp>
        <p:nvSpPr>
          <p:cNvPr id="18" name="CasellaDiTesto 17"/>
          <p:cNvSpPr txBox="1"/>
          <p:nvPr/>
        </p:nvSpPr>
        <p:spPr>
          <a:xfrm>
            <a:off x="1676894" y="5354052"/>
            <a:ext cx="124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correre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426020" y="5373216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heru</a:t>
            </a:r>
            <a:endParaRPr lang="it-IT" sz="2800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6301819" y="5373216"/>
            <a:ext cx="1582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diminuire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972084" y="290578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shaberu</a:t>
            </a:r>
            <a:endParaRPr lang="it-IT" sz="2800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6412244" y="2905780"/>
            <a:ext cx="2120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chiacchierare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143605" y="3399267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suberu</a:t>
            </a:r>
            <a:endParaRPr lang="it-IT" sz="2800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6412244" y="3399267"/>
            <a:ext cx="145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scivolare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511013" y="3892754"/>
            <a:ext cx="82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keru</a:t>
            </a:r>
            <a:endParaRPr lang="it-IT" sz="2800" dirty="0" smtClean="0"/>
          </a:p>
        </p:txBody>
      </p:sp>
      <p:sp>
        <p:nvSpPr>
          <p:cNvPr id="26" name="CasellaDiTesto 25"/>
          <p:cNvSpPr txBox="1"/>
          <p:nvPr/>
        </p:nvSpPr>
        <p:spPr>
          <a:xfrm>
            <a:off x="6412244" y="3892754"/>
            <a:ext cx="129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calciare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5319935" y="4386241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nigiru</a:t>
            </a:r>
            <a:endParaRPr lang="it-IT" sz="2800" dirty="0" smtClean="0"/>
          </a:p>
        </p:txBody>
      </p:sp>
      <p:sp>
        <p:nvSpPr>
          <p:cNvPr id="28" name="CasellaDiTesto 27"/>
          <p:cNvSpPr txBox="1"/>
          <p:nvPr/>
        </p:nvSpPr>
        <p:spPr>
          <a:xfrm>
            <a:off x="6412244" y="4386241"/>
            <a:ext cx="1758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impugnare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5023380" y="4879728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tsuneru</a:t>
            </a:r>
            <a:endParaRPr lang="it-IT" sz="2800" dirty="0" smtClean="0"/>
          </a:p>
        </p:txBody>
      </p:sp>
      <p:sp>
        <p:nvSpPr>
          <p:cNvPr id="30" name="CasellaDiTesto 29"/>
          <p:cNvSpPr txBox="1"/>
          <p:nvPr/>
        </p:nvSpPr>
        <p:spPr>
          <a:xfrm>
            <a:off x="6412244" y="4879728"/>
            <a:ext cx="143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pizzicare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145372" y="6074132"/>
            <a:ext cx="714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Esempio: </a:t>
            </a:r>
            <a:r>
              <a:rPr lang="it-IT" sz="2800" dirty="0" err="1" smtClean="0"/>
              <a:t>kaeru</a:t>
            </a:r>
            <a:r>
              <a:rPr lang="it-IT" sz="2800" dirty="0" smtClean="0"/>
              <a:t> -&gt; forma cortese: </a:t>
            </a:r>
            <a:r>
              <a:rPr lang="it-IT" sz="2800" dirty="0" err="1" smtClean="0"/>
              <a:t>kae</a:t>
            </a:r>
            <a:r>
              <a:rPr lang="it-IT" sz="2800" dirty="0" err="1" smtClean="0">
                <a:solidFill>
                  <a:srgbClr val="FF0000"/>
                </a:solidFill>
              </a:rPr>
              <a:t>ri</a:t>
            </a:r>
            <a:r>
              <a:rPr lang="it-IT" sz="2800" dirty="0" err="1" smtClean="0"/>
              <a:t>masu</a:t>
            </a:r>
            <a:r>
              <a:rPr lang="it-IT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dell’aggettivo-i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5314939" y="1700808"/>
            <a:ext cx="0" cy="44644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977632" y="1844824"/>
            <a:ext cx="442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biiru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tsumeta</a:t>
            </a:r>
            <a:r>
              <a:rPr lang="it-IT" sz="2800" dirty="0" err="1" smtClean="0">
                <a:solidFill>
                  <a:srgbClr val="FF0000"/>
                </a:solidFill>
              </a:rPr>
              <a:t>i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desu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70030" y="1921768"/>
            <a:ext cx="12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Affermativo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576918" y="2411306"/>
            <a:ext cx="6530132" cy="523220"/>
            <a:chOff x="576918" y="2257708"/>
            <a:chExt cx="6530132" cy="523220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1977632" y="2257708"/>
              <a:ext cx="5129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kunai</a:t>
              </a:r>
              <a:r>
                <a:rPr lang="it-IT" sz="2800" dirty="0" smtClean="0">
                  <a:solidFill>
                    <a:srgbClr val="FF0000"/>
                  </a:solidFill>
                </a:rPr>
                <a:t> </a:t>
              </a:r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desu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.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76918" y="2334652"/>
              <a:ext cx="11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Negativo 1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576918" y="2977788"/>
            <a:ext cx="6826687" cy="523220"/>
            <a:chOff x="576918" y="2833772"/>
            <a:chExt cx="6826687" cy="523220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1977632" y="2833772"/>
              <a:ext cx="5425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ku</a:t>
              </a:r>
              <a:r>
                <a:rPr lang="it-IT" sz="2800" dirty="0" smtClean="0">
                  <a:solidFill>
                    <a:srgbClr val="FF0000"/>
                  </a:solidFill>
                </a:rPr>
                <a:t> 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arimasen</a:t>
              </a:r>
              <a:r>
                <a:rPr lang="it-IT" sz="2800" dirty="0" smtClean="0">
                  <a:solidFill>
                    <a:srgbClr val="FF0000"/>
                  </a:solidFill>
                </a:rPr>
                <a:t>.</a:t>
              </a:r>
              <a:endParaRPr lang="it-IT" sz="2800" dirty="0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76918" y="2910716"/>
              <a:ext cx="11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Negativo 2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470030" y="4293095"/>
            <a:ext cx="6574567" cy="523221"/>
            <a:chOff x="470030" y="4437111"/>
            <a:chExt cx="6574567" cy="523221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1977632" y="4437111"/>
              <a:ext cx="5066965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katta</a:t>
              </a:r>
              <a:r>
                <a:rPr lang="it-IT" sz="2800" dirty="0" smtClean="0">
                  <a:solidFill>
                    <a:srgbClr val="FF0000"/>
                  </a:solidFill>
                </a:rPr>
                <a:t> </a:t>
              </a:r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desu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.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70030" y="4514055"/>
              <a:ext cx="129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Affermativo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576918" y="4859577"/>
            <a:ext cx="7176462" cy="523221"/>
            <a:chOff x="576918" y="4994011"/>
            <a:chExt cx="7176462" cy="523221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1977632" y="4994011"/>
              <a:ext cx="5775748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kunakatta</a:t>
              </a:r>
              <a:r>
                <a:rPr lang="it-IT" sz="2800" dirty="0" smtClean="0">
                  <a:solidFill>
                    <a:srgbClr val="FF0000"/>
                  </a:solidFill>
                </a:rPr>
                <a:t> </a:t>
              </a:r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desu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.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76918" y="5070955"/>
              <a:ext cx="11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Negativo 1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576918" y="5426059"/>
            <a:ext cx="7883514" cy="523221"/>
            <a:chOff x="576918" y="5570075"/>
            <a:chExt cx="7883514" cy="523221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1977632" y="5570075"/>
              <a:ext cx="648280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ku</a:t>
              </a:r>
              <a:r>
                <a:rPr lang="it-IT" sz="2800" dirty="0" smtClean="0">
                  <a:solidFill>
                    <a:srgbClr val="FF0000"/>
                  </a:solidFill>
                </a:rPr>
                <a:t> 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arimasen</a:t>
              </a:r>
              <a:r>
                <a:rPr lang="it-IT" sz="2800" dirty="0" smtClean="0">
                  <a:solidFill>
                    <a:srgbClr val="FF0000"/>
                  </a:solidFill>
                </a:rPr>
                <a:t> 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deshita</a:t>
              </a:r>
              <a:r>
                <a:rPr lang="it-IT" sz="2800" dirty="0" smtClean="0">
                  <a:solidFill>
                    <a:srgbClr val="FF0000"/>
                  </a:solidFill>
                </a:rPr>
                <a:t>.</a:t>
              </a:r>
              <a:endParaRPr lang="it-IT" sz="2800" dirty="0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76918" y="5647019"/>
              <a:ext cx="11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Negativo 2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1982938" y="1484784"/>
            <a:ext cx="101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Presente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979712" y="3861048"/>
            <a:ext cx="89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Passato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292080" y="1484784"/>
            <a:ext cx="90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Cortese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verbi irregolari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39057"/>
              </p:ext>
            </p:extLst>
          </p:nvPr>
        </p:nvGraphicFramePr>
        <p:xfrm>
          <a:off x="683568" y="1740416"/>
          <a:ext cx="7896200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8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7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verbo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radice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B6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来る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-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こい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-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しろ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83568" y="3409836"/>
            <a:ext cx="825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Gli unici verbi irregolari sono </a:t>
            </a:r>
            <a:r>
              <a:rPr lang="it-IT" sz="2800" dirty="0" err="1" smtClean="0">
                <a:solidFill>
                  <a:srgbClr val="FF0000"/>
                </a:solidFill>
              </a:rPr>
              <a:t>kuru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venire</a:t>
            </a:r>
            <a:r>
              <a:rPr lang="it-IT" sz="2800" dirty="0" smtClean="0"/>
              <a:t>) e </a:t>
            </a:r>
            <a:r>
              <a:rPr lang="it-IT" sz="2800" dirty="0" err="1" smtClean="0">
                <a:solidFill>
                  <a:srgbClr val="FF0000"/>
                </a:solidFill>
              </a:rPr>
              <a:t>suru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fare</a:t>
            </a:r>
            <a:r>
              <a:rPr lang="it-IT" sz="2800" dirty="0" smtClean="0"/>
              <a:t>).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4277414"/>
            <a:ext cx="46939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Esempio:</a:t>
            </a:r>
          </a:p>
          <a:p>
            <a:r>
              <a:rPr lang="it-IT" sz="2800" dirty="0" err="1" smtClean="0">
                <a:solidFill>
                  <a:srgbClr val="FF0000"/>
                </a:solidFill>
              </a:rPr>
              <a:t>kuru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-&gt; forma cortese: </a:t>
            </a:r>
            <a:r>
              <a:rPr lang="it-IT" sz="2800" dirty="0" err="1" smtClean="0">
                <a:solidFill>
                  <a:srgbClr val="FF0000"/>
                </a:solidFill>
              </a:rPr>
              <a:t>kimasu</a:t>
            </a:r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 err="1" smtClean="0">
                <a:solidFill>
                  <a:srgbClr val="FF0000"/>
                </a:solidFill>
              </a:rPr>
              <a:t>suru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-&gt;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forma cortese: </a:t>
            </a:r>
            <a:r>
              <a:rPr lang="it-IT" sz="2800" dirty="0" err="1" smtClean="0">
                <a:solidFill>
                  <a:srgbClr val="FF0000"/>
                </a:solidFill>
              </a:rPr>
              <a:t>shimasu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5407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Coniugazione: forma piana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1969676"/>
            <a:ext cx="3943900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affermativa presente = </a:t>
            </a:r>
            <a:r>
              <a:rPr lang="it-IT" sz="2800" b="1" dirty="0" smtClean="0"/>
              <a:t>B3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43608" y="4273932"/>
            <a:ext cx="430925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negativa presente = </a:t>
            </a:r>
            <a:r>
              <a:rPr lang="it-IT" sz="2800" b="1" dirty="0" smtClean="0"/>
              <a:t>B1</a:t>
            </a:r>
            <a:r>
              <a:rPr lang="it-IT" sz="2800" dirty="0" smtClean="0"/>
              <a:t> + </a:t>
            </a:r>
            <a:r>
              <a:rPr lang="it-IT" sz="2800" b="1" dirty="0" err="1" smtClean="0"/>
              <a:t>nai</a:t>
            </a:r>
            <a:endParaRPr lang="it-IT" sz="2800" b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1043608" y="2780928"/>
            <a:ext cx="2619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Yomu</a:t>
            </a:r>
            <a:r>
              <a:rPr lang="it-IT" sz="2800" dirty="0" smtClean="0"/>
              <a:t>.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(io) leggo.</a:t>
            </a:r>
            <a:endParaRPr lang="it-IT" sz="28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043608" y="5138028"/>
            <a:ext cx="3693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Yom</a:t>
            </a:r>
            <a:r>
              <a:rPr lang="it-IT" sz="2800" dirty="0" err="1" smtClean="0">
                <a:solidFill>
                  <a:srgbClr val="FF0000"/>
                </a:solidFill>
              </a:rPr>
              <a:t>a</a:t>
            </a:r>
            <a:r>
              <a:rPr lang="it-IT" sz="2800" dirty="0" err="1" smtClean="0"/>
              <a:t>nai</a:t>
            </a:r>
            <a:r>
              <a:rPr lang="it-IT" sz="2800" dirty="0" smtClean="0"/>
              <a:t>.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(io) non leggo.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36000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Coniugazione: forma piana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4365104"/>
            <a:ext cx="4796569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negativa passata </a:t>
            </a:r>
            <a:r>
              <a:rPr lang="it-IT" sz="2800" dirty="0"/>
              <a:t>= </a:t>
            </a:r>
            <a:r>
              <a:rPr lang="it-IT" sz="2800" b="1" dirty="0" smtClean="0"/>
              <a:t>B1</a:t>
            </a:r>
            <a:r>
              <a:rPr lang="it-IT" sz="2800" dirty="0" smtClean="0"/>
              <a:t> + </a:t>
            </a:r>
            <a:r>
              <a:rPr lang="it-IT" sz="2800" b="1" dirty="0" err="1" smtClean="0"/>
              <a:t>nakatta</a:t>
            </a:r>
            <a:endParaRPr lang="it-IT" sz="2800" b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1043608" y="1988840"/>
            <a:ext cx="537608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affermativa passata = </a:t>
            </a:r>
            <a:r>
              <a:rPr lang="it-IT" sz="2800" b="1" dirty="0" smtClean="0"/>
              <a:t>B2/B2a </a:t>
            </a:r>
            <a:r>
              <a:rPr lang="it-IT" sz="2800" dirty="0"/>
              <a:t>+ </a:t>
            </a:r>
            <a:r>
              <a:rPr lang="it-IT" sz="2800" b="1" dirty="0" err="1" smtClean="0"/>
              <a:t>ta</a:t>
            </a:r>
            <a:r>
              <a:rPr lang="it-IT" sz="2800" b="1" dirty="0" smtClean="0"/>
              <a:t> *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43608" y="3265820"/>
            <a:ext cx="3045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Yo</a:t>
            </a:r>
            <a:r>
              <a:rPr lang="it-IT" sz="2800" dirty="0" err="1" smtClean="0">
                <a:solidFill>
                  <a:srgbClr val="FF0000"/>
                </a:solidFill>
              </a:rPr>
              <a:t>n</a:t>
            </a:r>
            <a:r>
              <a:rPr lang="it-IT" sz="2800" dirty="0" err="1" smtClean="0"/>
              <a:t>da</a:t>
            </a:r>
            <a:r>
              <a:rPr lang="it-IT" sz="2800" dirty="0" smtClean="0"/>
              <a:t>.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(io) ho letto.</a:t>
            </a:r>
            <a:endParaRPr lang="it-IT" sz="2800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1043608" y="2761764"/>
            <a:ext cx="312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Ka</a:t>
            </a:r>
            <a:r>
              <a:rPr lang="it-IT" sz="2800" dirty="0" err="1" smtClean="0">
                <a:solidFill>
                  <a:srgbClr val="FF0000"/>
                </a:solidFill>
              </a:rPr>
              <a:t>i</a:t>
            </a:r>
            <a:r>
              <a:rPr lang="it-IT" sz="2800" dirty="0" err="1" smtClean="0"/>
              <a:t>ta</a:t>
            </a:r>
            <a:r>
              <a:rPr lang="it-IT" sz="2800" dirty="0" smtClean="0"/>
              <a:t>.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(io) ho scritto.</a:t>
            </a:r>
            <a:endParaRPr lang="it-IT" sz="2800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043608" y="5229200"/>
            <a:ext cx="4692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Yom</a:t>
            </a:r>
            <a:r>
              <a:rPr lang="it-IT" sz="2800" dirty="0" err="1" smtClean="0">
                <a:solidFill>
                  <a:srgbClr val="FF0000"/>
                </a:solidFill>
              </a:rPr>
              <a:t>a</a:t>
            </a:r>
            <a:r>
              <a:rPr lang="it-IT" sz="2800" dirty="0" err="1" smtClean="0"/>
              <a:t>nakatta</a:t>
            </a:r>
            <a:r>
              <a:rPr lang="it-IT" sz="2800" dirty="0" smtClean="0"/>
              <a:t>.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(io) non ho letto.</a:t>
            </a:r>
            <a:endParaRPr lang="it-IT" sz="2800" dirty="0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4191130" y="3265820"/>
            <a:ext cx="4555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* </a:t>
            </a:r>
            <a:r>
              <a:rPr lang="it-IT" sz="2800" u="sng" dirty="0" smtClean="0"/>
              <a:t>Nota</a:t>
            </a:r>
            <a:r>
              <a:rPr lang="it-IT" sz="2800" dirty="0" smtClean="0"/>
              <a:t>: dopo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 -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smtClean="0"/>
              <a:t>diventa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-da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4693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888" y="1844824"/>
            <a:ext cx="8229600" cy="1143000"/>
          </a:xfrm>
        </p:spPr>
        <p:txBody>
          <a:bodyPr/>
          <a:lstStyle/>
          <a:p>
            <a:r>
              <a:rPr lang="it-IT" altLang="ja-JP" dirty="0" smtClean="0"/>
              <a:t>Dialoghi</a:t>
            </a:r>
            <a:r>
              <a:rPr lang="it-IT" dirty="0" smtClean="0"/>
              <a:t> Quotidiani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77888" y="3366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it-IT" sz="6000" dirty="0" smtClean="0"/>
              <a:t>日常会話</a:t>
            </a:r>
            <a:endParaRPr lang="it-IT" sz="60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077611" y="3068960"/>
            <a:ext cx="1628184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it-IT" sz="24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にちじょう</a:t>
            </a:r>
            <a:endParaRPr lang="it-IT" sz="24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490360" y="3068960"/>
            <a:ext cx="1628184" cy="58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it-IT" sz="24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かい　わ</a:t>
            </a:r>
            <a:endParaRPr lang="it-IT" sz="2400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29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7688" y="-27384"/>
            <a:ext cx="8229600" cy="994122"/>
          </a:xfrm>
        </p:spPr>
        <p:txBody>
          <a:bodyPr/>
          <a:lstStyle/>
          <a:p>
            <a:r>
              <a:rPr lang="it-IT" dirty="0" smtClean="0"/>
              <a:t>Ringraziamenti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79512" y="2492896"/>
            <a:ext cx="3933613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ja-JP" alt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どうも</a:t>
            </a:r>
            <a:r>
              <a:rPr 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ja-JP" alt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ありがとう。</a:t>
            </a:r>
            <a:endParaRPr lang="it-IT" sz="30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1058245"/>
            <a:ext cx="1326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+mj-lt"/>
              </a:rPr>
              <a:t>Arigatō</a:t>
            </a:r>
            <a:r>
              <a:rPr lang="it-IT" sz="2800" dirty="0" smtClean="0">
                <a:latin typeface="+mj-lt"/>
              </a:rPr>
              <a:t>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83663" y="1537628"/>
            <a:ext cx="119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Grazie.</a:t>
            </a:r>
            <a:endParaRPr lang="it-IT" sz="2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057662" y="5522741"/>
            <a:ext cx="2746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+mj-lt"/>
              </a:rPr>
              <a:t>Dō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itashimashite</a:t>
            </a:r>
            <a:r>
              <a:rPr lang="it-IT" sz="2800" dirty="0" smtClean="0">
                <a:latin typeface="+mj-lt"/>
              </a:rPr>
              <a:t>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67439" y="6021288"/>
            <a:ext cx="5240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 nulla – si figuri – non c’è di che.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57" y="656811"/>
            <a:ext cx="1767646" cy="1773538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51" y="691964"/>
            <a:ext cx="1872208" cy="1878449"/>
          </a:xfrm>
          <a:prstGeom prst="rect">
            <a:avLst/>
          </a:prstGeom>
        </p:spPr>
      </p:pic>
      <p:sp>
        <p:nvSpPr>
          <p:cNvPr id="21" name="Segnaposto contenuto 2"/>
          <p:cNvSpPr txBox="1">
            <a:spLocks/>
          </p:cNvSpPr>
          <p:nvPr/>
        </p:nvSpPr>
        <p:spPr>
          <a:xfrm>
            <a:off x="251520" y="980728"/>
            <a:ext cx="2461875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ありがとう。</a:t>
            </a:r>
            <a:endParaRPr lang="it-IT" sz="30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Segnaposto contenuto 2"/>
          <p:cNvSpPr txBox="1">
            <a:spLocks/>
          </p:cNvSpPr>
          <p:nvPr/>
        </p:nvSpPr>
        <p:spPr>
          <a:xfrm>
            <a:off x="251520" y="3933056"/>
            <a:ext cx="4606944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ありがとうございます。</a:t>
            </a:r>
            <a:endParaRPr lang="it-IT" sz="30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283968" y="2570413"/>
            <a:ext cx="247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(</a:t>
            </a:r>
            <a:r>
              <a:rPr lang="it-IT" sz="2800" dirty="0" err="1" smtClean="0">
                <a:latin typeface="+mj-lt"/>
              </a:rPr>
              <a:t>Dōmo</a:t>
            </a:r>
            <a:r>
              <a:rPr lang="it-IT" sz="2800" dirty="0" smtClean="0">
                <a:latin typeface="+mj-lt"/>
              </a:rPr>
              <a:t>) </a:t>
            </a:r>
            <a:r>
              <a:rPr lang="it-IT" sz="2800" dirty="0" err="1" smtClean="0">
                <a:latin typeface="+mj-lt"/>
              </a:rPr>
              <a:t>arigatō</a:t>
            </a:r>
            <a:r>
              <a:rPr lang="it-IT" sz="2800" dirty="0" smtClean="0">
                <a:latin typeface="+mj-lt"/>
              </a:rPr>
              <a:t>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77264" y="3140968"/>
            <a:ext cx="206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Grazie mille.</a:t>
            </a:r>
            <a:endParaRPr lang="it-IT" sz="28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716016" y="4010573"/>
            <a:ext cx="2993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+mj-lt"/>
              </a:rPr>
              <a:t>Arigatō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gozaimasu</a:t>
            </a:r>
            <a:r>
              <a:rPr lang="it-IT" sz="2800" dirty="0" smtClean="0">
                <a:latin typeface="+mj-lt"/>
              </a:rPr>
              <a:t>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51520" y="4581128"/>
            <a:ext cx="1945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ringrazio.</a:t>
            </a:r>
            <a:endParaRPr lang="it-IT" sz="2800" dirty="0"/>
          </a:p>
        </p:txBody>
      </p:sp>
      <p:sp>
        <p:nvSpPr>
          <p:cNvPr id="28" name="Segnaposto contenuto 2"/>
          <p:cNvSpPr txBox="1">
            <a:spLocks/>
          </p:cNvSpPr>
          <p:nvPr/>
        </p:nvSpPr>
        <p:spPr>
          <a:xfrm>
            <a:off x="251520" y="5445224"/>
            <a:ext cx="4606944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どういたしまして。</a:t>
            </a:r>
            <a:endParaRPr lang="it-IT" sz="30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9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7688" y="-27384"/>
            <a:ext cx="8229600" cy="994122"/>
          </a:xfrm>
        </p:spPr>
        <p:txBody>
          <a:bodyPr/>
          <a:lstStyle/>
          <a:p>
            <a:r>
              <a:rPr lang="it-IT" dirty="0" smtClean="0"/>
              <a:t>Ringraziamenti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57" y="656811"/>
            <a:ext cx="1767646" cy="1773538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451" y="691964"/>
            <a:ext cx="1872208" cy="1878449"/>
          </a:xfrm>
          <a:prstGeom prst="rect">
            <a:avLst/>
          </a:prstGeom>
        </p:spPr>
      </p:pic>
      <p:sp>
        <p:nvSpPr>
          <p:cNvPr id="22" name="Segnaposto contenuto 2"/>
          <p:cNvSpPr txBox="1">
            <a:spLocks/>
          </p:cNvSpPr>
          <p:nvPr/>
        </p:nvSpPr>
        <p:spPr>
          <a:xfrm>
            <a:off x="251520" y="2852936"/>
            <a:ext cx="6768752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3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今日はありがとうございました。</a:t>
            </a:r>
            <a:endParaRPr lang="it-IT" sz="30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51520" y="3531191"/>
            <a:ext cx="4429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+mj-lt"/>
              </a:rPr>
              <a:t>Kyō</a:t>
            </a: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wa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>
                <a:latin typeface="+mj-lt"/>
              </a:rPr>
              <a:t>arigatō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gozaimashita</a:t>
            </a:r>
            <a:r>
              <a:rPr lang="it-IT" sz="2800" dirty="0" smtClean="0">
                <a:latin typeface="+mj-lt"/>
              </a:rPr>
              <a:t>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51520" y="4247510"/>
            <a:ext cx="7115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La ringrazio per (tutto quello che ha fatto) oggi.</a:t>
            </a:r>
            <a:endParaRPr lang="it-IT" sz="2800" dirty="0">
              <a:latin typeface="+mj-lt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253500" y="2533695"/>
            <a:ext cx="1006132" cy="463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20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きょう</a:t>
            </a:r>
            <a:endParaRPr lang="it-IT" sz="20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8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Convenevoli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3420289"/>
            <a:ext cx="3456384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はい、元気です。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27599" y="3467028"/>
            <a:ext cx="2850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+mj-lt"/>
              </a:rPr>
              <a:t>Hai, </a:t>
            </a:r>
            <a:r>
              <a:rPr lang="it-IT" sz="3200" dirty="0" err="1" smtClean="0">
                <a:latin typeface="+mj-lt"/>
              </a:rPr>
              <a:t>genki</a:t>
            </a:r>
            <a:r>
              <a:rPr lang="it-IT" sz="3200" dirty="0" smtClean="0">
                <a:latin typeface="+mj-lt"/>
              </a:rPr>
              <a:t> </a:t>
            </a:r>
            <a:r>
              <a:rPr lang="it-IT" sz="3200" dirty="0" err="1" smtClean="0">
                <a:latin typeface="+mj-lt"/>
              </a:rPr>
              <a:t>desu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482537" y="1738836"/>
            <a:ext cx="3022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+mj-lt"/>
              </a:rPr>
              <a:t>O-</a:t>
            </a:r>
            <a:r>
              <a:rPr lang="it-IT" sz="3200" dirty="0" err="1" smtClean="0">
                <a:latin typeface="+mj-lt"/>
              </a:rPr>
              <a:t>genki</a:t>
            </a:r>
            <a:r>
              <a:rPr lang="it-IT" sz="3200" dirty="0" smtClean="0">
                <a:latin typeface="+mj-lt"/>
              </a:rPr>
              <a:t> </a:t>
            </a:r>
            <a:r>
              <a:rPr lang="it-IT" sz="3200" dirty="0" err="1" smtClean="0">
                <a:latin typeface="+mj-lt"/>
              </a:rPr>
              <a:t>desu</a:t>
            </a:r>
            <a:r>
              <a:rPr lang="it-IT" sz="3200" dirty="0" smtClean="0">
                <a:latin typeface="+mj-lt"/>
              </a:rPr>
              <a:t> ka?</a:t>
            </a:r>
            <a:endParaRPr lang="it-IT" sz="32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2378776"/>
            <a:ext cx="3549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Come va? Sta bene?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4149080"/>
            <a:ext cx="2998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Sì, tutto bene.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67544" y="1692097"/>
            <a:ext cx="4320480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お元気ですか。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871585" y="1484784"/>
            <a:ext cx="604071" cy="38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げん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1398029" y="1484784"/>
            <a:ext cx="365659" cy="38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38" y="1464964"/>
            <a:ext cx="2040862" cy="2102976"/>
          </a:xfrm>
          <a:prstGeom prst="rect">
            <a:avLst/>
          </a:prstGeom>
        </p:spPr>
      </p:pic>
      <p:sp>
        <p:nvSpPr>
          <p:cNvPr id="16" name="Segnaposto contenuto 2"/>
          <p:cNvSpPr txBox="1">
            <a:spLocks/>
          </p:cNvSpPr>
          <p:nvPr/>
        </p:nvSpPr>
        <p:spPr>
          <a:xfrm>
            <a:off x="450038" y="5013176"/>
            <a:ext cx="3456384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はい、お蔭様で。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810093" y="5059915"/>
            <a:ext cx="383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+mj-lt"/>
              </a:rPr>
              <a:t>Hai, O-</a:t>
            </a:r>
            <a:r>
              <a:rPr lang="it-IT" sz="3200" dirty="0" err="1" smtClean="0">
                <a:latin typeface="+mj-lt"/>
              </a:rPr>
              <a:t>kage</a:t>
            </a:r>
            <a:r>
              <a:rPr lang="it-IT" sz="3200" dirty="0" smtClean="0">
                <a:latin typeface="+mj-lt"/>
              </a:rPr>
              <a:t>-</a:t>
            </a:r>
            <a:r>
              <a:rPr lang="it-IT" sz="3200" dirty="0" err="1" smtClean="0">
                <a:latin typeface="+mj-lt"/>
              </a:rPr>
              <a:t>sama</a:t>
            </a:r>
            <a:r>
              <a:rPr lang="it-IT" sz="3200" dirty="0" smtClean="0">
                <a:latin typeface="+mj-lt"/>
              </a:rPr>
              <a:t> de.</a:t>
            </a:r>
            <a:endParaRPr lang="it-IT" sz="3200" dirty="0">
              <a:latin typeface="+mj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0038" y="5796553"/>
            <a:ext cx="6858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Sì, grazie al cielo / a tutti voi.</a:t>
            </a: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2082163" y="4795008"/>
            <a:ext cx="1349586" cy="38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かげさま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0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1847" y="116632"/>
            <a:ext cx="2880320" cy="1143000"/>
          </a:xfrm>
        </p:spPr>
        <p:txBody>
          <a:bodyPr/>
          <a:lstStyle/>
          <a:p>
            <a:r>
              <a:rPr lang="it-IT" dirty="0" smtClean="0"/>
              <a:t>Scuse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1506607"/>
            <a:ext cx="25922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すみません。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016810" y="1553347"/>
            <a:ext cx="2210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Sumimasen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2135758"/>
            <a:ext cx="83519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Chiedo scusa – sono spiacente</a:t>
            </a:r>
          </a:p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(anche per attirare l’attenzione: </a:t>
            </a:r>
            <a:r>
              <a:rPr lang="it-IT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sumimasen</a:t>
            </a:r>
            <a:r>
              <a:rPr lang="it-I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it-IT" sz="32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ga</a:t>
            </a:r>
            <a:r>
              <a:rPr lang="it-I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…</a:t>
            </a: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323528" y="4005064"/>
            <a:ext cx="2592288" cy="678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ごめんなさい。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4530592"/>
            <a:ext cx="408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Mi dispiace, scusi tanto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169210" y="4026536"/>
            <a:ext cx="2472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Gomen</a:t>
            </a:r>
            <a:r>
              <a:rPr lang="it-IT" altLang="ja-JP" sz="3200" dirty="0" smtClean="0">
                <a:latin typeface="+mj-lt"/>
              </a:rPr>
              <a:t> nasai.</a:t>
            </a:r>
            <a:endParaRPr lang="it-IT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0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dell’aggettivo-i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5314939" y="1700808"/>
            <a:ext cx="0" cy="38164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977632" y="1844824"/>
            <a:ext cx="3641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</a:t>
            </a:r>
            <a:r>
              <a:rPr lang="it-IT" sz="2800" dirty="0" err="1" smtClean="0"/>
              <a:t>biiru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tsumeta</a:t>
            </a:r>
            <a:r>
              <a:rPr lang="it-IT" sz="2800" dirty="0" err="1" smtClean="0">
                <a:solidFill>
                  <a:srgbClr val="FF0000"/>
                </a:solidFill>
              </a:rPr>
              <a:t>i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70030" y="1921768"/>
            <a:ext cx="12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Affermativo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3" name="Gruppo 32"/>
          <p:cNvGrpSpPr/>
          <p:nvPr/>
        </p:nvGrpSpPr>
        <p:grpSpPr>
          <a:xfrm>
            <a:off x="576918" y="2411306"/>
            <a:ext cx="5751072" cy="523220"/>
            <a:chOff x="576918" y="2257708"/>
            <a:chExt cx="5751072" cy="523220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1977632" y="2257708"/>
              <a:ext cx="4350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kunai</a:t>
              </a:r>
              <a:r>
                <a:rPr lang="it-IT" sz="2800" dirty="0" smtClean="0">
                  <a:solidFill>
                    <a:srgbClr val="FF0000"/>
                  </a:solidFill>
                </a:rPr>
                <a:t>.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76918" y="2334652"/>
              <a:ext cx="10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Negativo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470030" y="4293095"/>
            <a:ext cx="5795507" cy="523220"/>
            <a:chOff x="470030" y="4437111"/>
            <a:chExt cx="5795507" cy="523220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1977632" y="4437111"/>
              <a:ext cx="42879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katta</a:t>
              </a:r>
              <a:r>
                <a:rPr lang="it-IT" sz="2800" dirty="0" smtClean="0">
                  <a:solidFill>
                    <a:srgbClr val="FF0000"/>
                  </a:solidFill>
                </a:rPr>
                <a:t>.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70030" y="4514055"/>
              <a:ext cx="1292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Affermativo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576918" y="4859577"/>
            <a:ext cx="6397403" cy="523220"/>
            <a:chOff x="576918" y="4994011"/>
            <a:chExt cx="6397403" cy="523220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1977632" y="4994011"/>
              <a:ext cx="4996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/>
                <a:t>Kono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biiru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wa</a:t>
              </a:r>
              <a:r>
                <a:rPr lang="it-IT" sz="2800" dirty="0" smtClean="0"/>
                <a:t> </a:t>
              </a:r>
              <a:r>
                <a:rPr lang="it-IT" sz="2800" dirty="0" err="1" smtClean="0"/>
                <a:t>tsumeta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kunakatta</a:t>
              </a:r>
              <a:r>
                <a:rPr lang="it-IT" sz="2800" dirty="0" smtClean="0">
                  <a:solidFill>
                    <a:srgbClr val="FF0000"/>
                  </a:solidFill>
                </a:rPr>
                <a:t>.</a:t>
              </a:r>
              <a:endPara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76918" y="5070955"/>
              <a:ext cx="10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Negativo</a:t>
              </a:r>
              <a:endParaRPr lang="it-IT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1982938" y="1484784"/>
            <a:ext cx="101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Presente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979712" y="3861048"/>
            <a:ext cx="89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Passato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292080" y="148478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Piana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1840" y="22413"/>
            <a:ext cx="2880320" cy="1143000"/>
          </a:xfrm>
        </p:spPr>
        <p:txBody>
          <a:bodyPr/>
          <a:lstStyle/>
          <a:p>
            <a:r>
              <a:rPr lang="it-IT" dirty="0" smtClean="0"/>
              <a:t>Scuse</a:t>
            </a:r>
            <a:endParaRPr lang="it-IT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23528" y="1911588"/>
            <a:ext cx="25922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失礼します。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09711" y="1700808"/>
            <a:ext cx="108012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しつれい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2589843"/>
            <a:ext cx="1681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Mi scusi.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530089" y="2589843"/>
            <a:ext cx="4975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(al telefono: </a:t>
            </a:r>
            <a:r>
              <a:rPr lang="it-I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allora La saluto</a:t>
            </a: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915816" y="1933060"/>
            <a:ext cx="3205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Shitsurei</a:t>
            </a:r>
            <a:r>
              <a:rPr lang="it-IT" altLang="ja-JP" sz="3200" dirty="0" smtClean="0">
                <a:latin typeface="+mj-lt"/>
              </a:rPr>
              <a:t> </a:t>
            </a:r>
            <a:r>
              <a:rPr lang="it-IT" altLang="ja-JP" sz="3200" dirty="0" err="1" smtClean="0">
                <a:latin typeface="+mj-lt"/>
              </a:rPr>
              <a:t>shimasu</a:t>
            </a:r>
            <a:r>
              <a:rPr lang="it-IT" altLang="ja-JP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323528" y="4284932"/>
            <a:ext cx="4248472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>
                <a:latin typeface="MS Mincho" panose="02020609040205080304" pitchFamily="49" charset="-128"/>
                <a:ea typeface="MS Mincho" panose="02020609040205080304" pitchFamily="49" charset="-128"/>
              </a:rPr>
              <a:t>申し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訳ありません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323528" y="4081666"/>
            <a:ext cx="72008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もう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1123780" y="4077072"/>
            <a:ext cx="72008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わけ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211960" y="4284385"/>
            <a:ext cx="3821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+mj-lt"/>
              </a:rPr>
              <a:t>M</a:t>
            </a:r>
            <a:r>
              <a:rPr lang="it-IT" sz="3200" dirty="0" err="1"/>
              <a:t>ō</a:t>
            </a:r>
            <a:r>
              <a:rPr lang="it-IT" sz="3200" dirty="0" err="1" smtClean="0">
                <a:latin typeface="+mj-lt"/>
              </a:rPr>
              <a:t>shiwake</a:t>
            </a:r>
            <a:r>
              <a:rPr lang="it-IT" sz="3200" dirty="0" smtClean="0">
                <a:latin typeface="+mj-lt"/>
              </a:rPr>
              <a:t> </a:t>
            </a:r>
            <a:r>
              <a:rPr lang="it-IT" sz="3200" dirty="0" err="1" smtClean="0">
                <a:latin typeface="+mj-lt"/>
              </a:rPr>
              <a:t>arimasen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23528" y="4932457"/>
            <a:ext cx="6773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Non ho parole a mia discolpa. (</a:t>
            </a:r>
            <a:r>
              <a:rPr lang="it-IT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formale</a:t>
            </a:r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5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5894326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In visita 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796847" y="1183687"/>
            <a:ext cx="2592288" cy="678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ごめん下さい。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99592" y="1831759"/>
            <a:ext cx="2882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Gomen</a:t>
            </a:r>
            <a:r>
              <a:rPr lang="it-IT" altLang="ja-JP" sz="3200" dirty="0" smtClean="0">
                <a:latin typeface="+mj-lt"/>
              </a:rPr>
              <a:t> </a:t>
            </a:r>
            <a:r>
              <a:rPr lang="it-IT" altLang="ja-JP" sz="3200" dirty="0" err="1" smtClean="0">
                <a:latin typeface="+mj-lt"/>
              </a:rPr>
              <a:t>kudasai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761754" y="3184727"/>
            <a:ext cx="475252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>
                <a:latin typeface="MS Mincho" panose="02020609040205080304" pitchFamily="49" charset="-128"/>
                <a:ea typeface="MS Mincho" panose="02020609040205080304" pitchFamily="49" charset="-128"/>
              </a:rPr>
              <a:t>どう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ぞ、お上がり下さい。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920164" y="4957072"/>
            <a:ext cx="7036212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では、お邪魔します </a:t>
            </a:r>
            <a:r>
              <a:rPr lang="it-IT" altLang="ja-JP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/ </a:t>
            </a: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失礼します。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1898260" y="986001"/>
            <a:ext cx="72366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くだ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79912" y="1831759"/>
            <a:ext cx="240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E’ permesso?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03415" y="1290711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A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34152" y="3256735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B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2906389" y="2918880"/>
            <a:ext cx="72366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altLang="ja-JP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3995936" y="2909453"/>
            <a:ext cx="72366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くだ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860032" y="3852337"/>
            <a:ext cx="3094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Prego, entri pure</a:t>
            </a:r>
            <a:r>
              <a:rPr lang="it-IT" altLang="ja-JP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it-IT" altLang="ja-JP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220072" y="6016934"/>
            <a:ext cx="3898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Allora, scusate il disturbo.</a:t>
            </a: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>
          <a:xfrm>
            <a:off x="2633631" y="4720790"/>
            <a:ext cx="1002265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じゃま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Segnaposto contenuto 2"/>
          <p:cNvSpPr txBox="1">
            <a:spLocks/>
          </p:cNvSpPr>
          <p:nvPr/>
        </p:nvSpPr>
        <p:spPr>
          <a:xfrm>
            <a:off x="5144484" y="4745663"/>
            <a:ext cx="108370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しつれい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79512" y="5096992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A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861464" y="3852337"/>
            <a:ext cx="388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D</a:t>
            </a:r>
            <a:r>
              <a:rPr lang="it-IT" sz="3200" dirty="0" err="1">
                <a:latin typeface="+mj-lt"/>
              </a:rPr>
              <a:t>ō</a:t>
            </a:r>
            <a:r>
              <a:rPr lang="it-IT" altLang="ja-JP" sz="3200" dirty="0" err="1" smtClean="0">
                <a:latin typeface="+mj-lt"/>
              </a:rPr>
              <a:t>zo</a:t>
            </a:r>
            <a:r>
              <a:rPr lang="it-IT" altLang="ja-JP" sz="3200" dirty="0" smtClean="0">
                <a:latin typeface="+mj-lt"/>
              </a:rPr>
              <a:t>, o-</a:t>
            </a:r>
            <a:r>
              <a:rPr lang="it-IT" altLang="ja-JP" sz="3200" dirty="0" err="1" smtClean="0">
                <a:latin typeface="+mj-lt"/>
              </a:rPr>
              <a:t>agari</a:t>
            </a:r>
            <a:r>
              <a:rPr lang="it-IT" altLang="ja-JP" sz="3200" dirty="0" smtClean="0">
                <a:latin typeface="+mj-lt"/>
              </a:rPr>
              <a:t> </a:t>
            </a:r>
            <a:r>
              <a:rPr lang="it-IT" altLang="ja-JP" sz="3200" dirty="0" err="1" smtClean="0">
                <a:latin typeface="+mj-lt"/>
              </a:rPr>
              <a:t>kudasai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984172" y="5800910"/>
            <a:ext cx="1257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D</a:t>
            </a:r>
            <a:r>
              <a:rPr lang="it-IT" sz="3200" dirty="0" err="1" smtClean="0">
                <a:latin typeface="+mj-lt"/>
              </a:rPr>
              <a:t>ewa</a:t>
            </a:r>
            <a:r>
              <a:rPr lang="it-IT" altLang="ja-JP" sz="3200" dirty="0" smtClean="0">
                <a:latin typeface="+mj-lt"/>
              </a:rPr>
              <a:t>,</a:t>
            </a:r>
            <a:endParaRPr lang="it-IT" sz="3200" dirty="0">
              <a:latin typeface="+mj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242145" y="5665236"/>
            <a:ext cx="319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err="1" smtClean="0">
                <a:latin typeface="+mj-lt"/>
              </a:rPr>
              <a:t>shitsurei</a:t>
            </a:r>
            <a:r>
              <a:rPr lang="it-IT" altLang="ja-JP" sz="3200" dirty="0" smtClean="0">
                <a:latin typeface="+mj-lt"/>
              </a:rPr>
              <a:t> </a:t>
            </a:r>
            <a:r>
              <a:rPr lang="it-IT" altLang="ja-JP" sz="3200" dirty="0" err="1" smtClean="0">
                <a:latin typeface="+mj-lt"/>
              </a:rPr>
              <a:t>shimasu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236589" y="6156593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dirty="0" smtClean="0">
                <a:latin typeface="+mj-lt"/>
              </a:rPr>
              <a:t>o-</a:t>
            </a:r>
            <a:r>
              <a:rPr lang="it-IT" altLang="ja-JP" sz="3200" dirty="0" err="1" smtClean="0">
                <a:latin typeface="+mj-lt"/>
              </a:rPr>
              <a:t>jama</a:t>
            </a:r>
            <a:r>
              <a:rPr lang="it-IT" altLang="ja-JP" sz="3200" dirty="0" smtClean="0">
                <a:latin typeface="+mj-lt"/>
              </a:rPr>
              <a:t> </a:t>
            </a:r>
            <a:r>
              <a:rPr lang="it-IT" altLang="ja-JP" sz="3200" dirty="0" err="1" smtClean="0">
                <a:latin typeface="+mj-lt"/>
              </a:rPr>
              <a:t>shimasu</a:t>
            </a:r>
            <a:r>
              <a:rPr lang="it-IT" sz="3200" dirty="0" smtClean="0"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  <p:sp>
        <p:nvSpPr>
          <p:cNvPr id="3" name="Parentesi graffa aperta 2"/>
          <p:cNvSpPr/>
          <p:nvPr/>
        </p:nvSpPr>
        <p:spPr>
          <a:xfrm>
            <a:off x="2123728" y="5877272"/>
            <a:ext cx="167099" cy="7837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44" y="188640"/>
            <a:ext cx="2705480" cy="3607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46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5894326" cy="970813"/>
          </a:xfrm>
        </p:spPr>
        <p:txBody>
          <a:bodyPr>
            <a:normAutofit/>
          </a:bodyPr>
          <a:lstStyle/>
          <a:p>
            <a:r>
              <a:rPr lang="it-IT" dirty="0" smtClean="0"/>
              <a:t>In visita a qualcuno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62144" y="1290711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A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87792" y="2917575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B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148747" y="1997627"/>
            <a:ext cx="4455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ja-JP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Con permesso, tolgo il disturbo.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781328" y="918556"/>
            <a:ext cx="7036212" cy="926268"/>
            <a:chOff x="899592" y="918556"/>
            <a:chExt cx="7036212" cy="926268"/>
          </a:xfrm>
        </p:grpSpPr>
        <p:sp>
          <p:nvSpPr>
            <p:cNvPr id="14" name="Segnaposto contenuto 2"/>
            <p:cNvSpPr txBox="1">
              <a:spLocks/>
            </p:cNvSpPr>
            <p:nvPr/>
          </p:nvSpPr>
          <p:spPr>
            <a:xfrm>
              <a:off x="899592" y="1166569"/>
              <a:ext cx="7036212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it-IT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お邪魔しました </a:t>
              </a:r>
              <a:r>
                <a:rPr lang="it-IT" altLang="ja-JP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/ </a:t>
              </a:r>
              <a:r>
                <a:rPr lang="ja-JP" altLang="it-IT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失礼しました。</a:t>
              </a:r>
              <a:endParaRPr lang="it-IT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3" name="Segnaposto contenuto 2"/>
            <p:cNvSpPr txBox="1">
              <a:spLocks/>
            </p:cNvSpPr>
            <p:nvPr/>
          </p:nvSpPr>
          <p:spPr>
            <a:xfrm>
              <a:off x="1409495" y="918556"/>
              <a:ext cx="1002265" cy="347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it-IT" sz="16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じゃま</a:t>
              </a:r>
              <a:endParaRPr 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24" name="Segnaposto contenuto 2"/>
            <p:cNvSpPr txBox="1">
              <a:spLocks/>
            </p:cNvSpPr>
            <p:nvPr/>
          </p:nvSpPr>
          <p:spPr>
            <a:xfrm>
              <a:off x="4283968" y="943429"/>
              <a:ext cx="1083700" cy="347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it-IT" sz="1600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しつれい</a:t>
              </a:r>
              <a:endParaRPr 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</p:grpSp>
      <p:sp>
        <p:nvSpPr>
          <p:cNvPr id="25" name="CasellaDiTesto 24"/>
          <p:cNvSpPr txBox="1"/>
          <p:nvPr/>
        </p:nvSpPr>
        <p:spPr>
          <a:xfrm>
            <a:off x="162144" y="4173953"/>
            <a:ext cx="59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A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81328" y="2132856"/>
            <a:ext cx="29558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600" dirty="0" err="1" smtClean="0">
                <a:latin typeface="+mj-lt"/>
              </a:rPr>
              <a:t>shitsurei</a:t>
            </a:r>
            <a:r>
              <a:rPr lang="it-IT" altLang="ja-JP" sz="2600" dirty="0" smtClean="0">
                <a:latin typeface="+mj-lt"/>
              </a:rPr>
              <a:t> </a:t>
            </a:r>
            <a:r>
              <a:rPr lang="it-IT" altLang="ja-JP" sz="2600" dirty="0" err="1" smtClean="0">
                <a:latin typeface="+mj-lt"/>
              </a:rPr>
              <a:t>shimashita</a:t>
            </a:r>
            <a:r>
              <a:rPr lang="it-IT" sz="2600" dirty="0" smtClean="0">
                <a:latin typeface="+mj-lt"/>
              </a:rPr>
              <a:t>.</a:t>
            </a:r>
            <a:endParaRPr lang="it-IT" sz="2600" dirty="0">
              <a:latin typeface="+mj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81328" y="1751406"/>
            <a:ext cx="27286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600" dirty="0" smtClean="0">
                <a:latin typeface="+mj-lt"/>
              </a:rPr>
              <a:t>o-</a:t>
            </a:r>
            <a:r>
              <a:rPr lang="it-IT" altLang="ja-JP" sz="2600" dirty="0" err="1" smtClean="0">
                <a:latin typeface="+mj-lt"/>
              </a:rPr>
              <a:t>jama</a:t>
            </a:r>
            <a:r>
              <a:rPr lang="it-IT" altLang="ja-JP" sz="2600" dirty="0" smtClean="0">
                <a:latin typeface="+mj-lt"/>
              </a:rPr>
              <a:t> </a:t>
            </a:r>
            <a:r>
              <a:rPr lang="it-IT" altLang="ja-JP" sz="2600" dirty="0" err="1" smtClean="0">
                <a:latin typeface="+mj-lt"/>
              </a:rPr>
              <a:t>shimashita</a:t>
            </a:r>
            <a:r>
              <a:rPr lang="it-IT" sz="2600" dirty="0" smtClean="0">
                <a:latin typeface="+mj-lt"/>
              </a:rPr>
              <a:t>.</a:t>
            </a:r>
            <a:endParaRPr lang="it-IT" sz="2600" dirty="0">
              <a:latin typeface="+mj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594915" y="3296597"/>
            <a:ext cx="39830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ja-JP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 presto,  tornate a trovarci.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781328" y="3296597"/>
            <a:ext cx="17185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600" dirty="0" err="1" smtClean="0">
                <a:latin typeface="+mj-lt"/>
              </a:rPr>
              <a:t>Mata</a:t>
            </a:r>
            <a:r>
              <a:rPr lang="it-IT" altLang="ja-JP" sz="2600" dirty="0" smtClean="0">
                <a:latin typeface="+mj-lt"/>
              </a:rPr>
              <a:t> </a:t>
            </a:r>
            <a:r>
              <a:rPr lang="it-IT" altLang="ja-JP" sz="2600" dirty="0" err="1" smtClean="0">
                <a:latin typeface="+mj-lt"/>
              </a:rPr>
              <a:t>d</a:t>
            </a:r>
            <a:r>
              <a:rPr lang="it-IT" sz="2600" dirty="0" err="1">
                <a:latin typeface="+mj-lt"/>
              </a:rPr>
              <a:t>ō</a:t>
            </a:r>
            <a:r>
              <a:rPr lang="it-IT" altLang="ja-JP" sz="2600" dirty="0" err="1" smtClean="0">
                <a:latin typeface="+mj-lt"/>
              </a:rPr>
              <a:t>zo</a:t>
            </a:r>
            <a:r>
              <a:rPr lang="it-IT" altLang="ja-JP" sz="2600" dirty="0">
                <a:latin typeface="+mj-lt"/>
              </a:rPr>
              <a:t>.</a:t>
            </a:r>
            <a:endParaRPr lang="it-IT" altLang="ja-JP" sz="2600" dirty="0" smtClean="0">
              <a:latin typeface="+mj-lt"/>
            </a:endParaRPr>
          </a:p>
        </p:txBody>
      </p:sp>
      <p:sp>
        <p:nvSpPr>
          <p:cNvPr id="34" name="Segnaposto contenuto 2"/>
          <p:cNvSpPr txBox="1">
            <a:spLocks/>
          </p:cNvSpPr>
          <p:nvPr/>
        </p:nvSpPr>
        <p:spPr>
          <a:xfrm>
            <a:off x="781328" y="2780928"/>
            <a:ext cx="2727920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またどうぞ。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735738" y="4723835"/>
            <a:ext cx="266175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ja-JP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Grazie mille.</a:t>
            </a:r>
            <a:r>
              <a:rPr lang="ja-JP" altLang="it-IT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　</a:t>
            </a:r>
            <a:endParaRPr lang="it-IT" altLang="ja-JP" sz="26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ctr"/>
            <a:r>
              <a:rPr lang="it-IT" altLang="ja-JP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Allora, arrivederci.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781328" y="4729841"/>
            <a:ext cx="30158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600" dirty="0" err="1" smtClean="0">
                <a:latin typeface="+mj-lt"/>
              </a:rPr>
              <a:t>Arigat</a:t>
            </a:r>
            <a:r>
              <a:rPr lang="it-IT" sz="2600" dirty="0" err="1" smtClean="0">
                <a:latin typeface="+mj-lt"/>
              </a:rPr>
              <a:t>ō</a:t>
            </a:r>
            <a:r>
              <a:rPr lang="it-IT" sz="2600" dirty="0" smtClean="0">
                <a:latin typeface="+mj-lt"/>
              </a:rPr>
              <a:t> </a:t>
            </a:r>
            <a:r>
              <a:rPr lang="it-IT" altLang="ja-JP" sz="2600" dirty="0" err="1" smtClean="0">
                <a:latin typeface="+mj-lt"/>
              </a:rPr>
              <a:t>gozaimasu</a:t>
            </a:r>
            <a:r>
              <a:rPr lang="it-IT" altLang="ja-JP" sz="2600" dirty="0" smtClean="0">
                <a:latin typeface="+mj-lt"/>
              </a:rPr>
              <a:t>.</a:t>
            </a:r>
            <a:r>
              <a:rPr lang="ja-JP" altLang="it-IT" sz="2600" dirty="0" smtClean="0">
                <a:latin typeface="+mj-lt"/>
              </a:rPr>
              <a:t>　</a:t>
            </a:r>
            <a:endParaRPr lang="it-IT" altLang="ja-JP" sz="2600" dirty="0" smtClean="0">
              <a:latin typeface="+mj-lt"/>
            </a:endParaRPr>
          </a:p>
          <a:p>
            <a:r>
              <a:rPr lang="it-IT" altLang="ja-JP" sz="2600" dirty="0" err="1" smtClean="0">
                <a:latin typeface="+mj-lt"/>
              </a:rPr>
              <a:t>Ja</a:t>
            </a:r>
            <a:r>
              <a:rPr lang="it-IT" altLang="ja-JP" sz="2600" dirty="0" smtClean="0">
                <a:latin typeface="+mj-lt"/>
              </a:rPr>
              <a:t>, </a:t>
            </a:r>
            <a:r>
              <a:rPr lang="it-IT" altLang="ja-JP" sz="2600" dirty="0" err="1" smtClean="0">
                <a:latin typeface="+mj-lt"/>
              </a:rPr>
              <a:t>shitsurei</a:t>
            </a:r>
            <a:r>
              <a:rPr lang="it-IT" altLang="ja-JP" sz="2600" dirty="0" smtClean="0">
                <a:latin typeface="+mj-lt"/>
              </a:rPr>
              <a:t> </a:t>
            </a:r>
            <a:r>
              <a:rPr lang="it-IT" altLang="ja-JP" sz="2600" dirty="0" err="1" smtClean="0">
                <a:latin typeface="+mj-lt"/>
              </a:rPr>
              <a:t>shimasu</a:t>
            </a:r>
            <a:r>
              <a:rPr lang="it-IT" altLang="ja-JP" sz="2600" dirty="0" smtClean="0">
                <a:latin typeface="+mj-lt"/>
              </a:rPr>
              <a:t>.</a:t>
            </a:r>
          </a:p>
        </p:txBody>
      </p:sp>
      <p:sp>
        <p:nvSpPr>
          <p:cNvPr id="37" name="Segnaposto contenuto 2"/>
          <p:cNvSpPr txBox="1">
            <a:spLocks/>
          </p:cNvSpPr>
          <p:nvPr/>
        </p:nvSpPr>
        <p:spPr>
          <a:xfrm>
            <a:off x="781328" y="4077072"/>
            <a:ext cx="7832104" cy="678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ありがとうございます。じゃ、失礼します。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87792" y="5769614"/>
            <a:ext cx="56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3200" b="1" dirty="0" smtClean="0">
                <a:latin typeface="Adobe Caslon Pro" pitchFamily="18" charset="0"/>
              </a:rPr>
              <a:t>B</a:t>
            </a:r>
            <a:r>
              <a:rPr lang="it-IT" altLang="ja-JP" sz="3200" dirty="0" smtClean="0">
                <a:latin typeface="Adobe Caslon Pro" pitchFamily="18" charset="0"/>
              </a:rPr>
              <a:t>:</a:t>
            </a:r>
            <a:endParaRPr lang="it-IT" sz="3200" dirty="0">
              <a:latin typeface="Adobe Caslon Pro" pitchFamily="18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2621928" y="6179461"/>
            <a:ext cx="17760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ja-JP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Arrivederci.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781328" y="6165304"/>
            <a:ext cx="15062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600" dirty="0" err="1" smtClean="0">
                <a:latin typeface="+mj-lt"/>
              </a:rPr>
              <a:t>Say</a:t>
            </a:r>
            <a:r>
              <a:rPr lang="it-IT" sz="2600" dirty="0" err="1" smtClean="0">
                <a:latin typeface="+mj-lt"/>
              </a:rPr>
              <a:t>ō</a:t>
            </a:r>
            <a:r>
              <a:rPr lang="it-IT" altLang="ja-JP" sz="2600" dirty="0" err="1" smtClean="0">
                <a:latin typeface="+mj-lt"/>
              </a:rPr>
              <a:t>nara</a:t>
            </a:r>
            <a:r>
              <a:rPr lang="it-IT" altLang="ja-JP" sz="2600" dirty="0" smtClean="0">
                <a:latin typeface="+mj-lt"/>
              </a:rPr>
              <a:t>.</a:t>
            </a:r>
          </a:p>
        </p:txBody>
      </p:sp>
      <p:sp>
        <p:nvSpPr>
          <p:cNvPr id="41" name="Segnaposto contenuto 2"/>
          <p:cNvSpPr txBox="1">
            <a:spLocks/>
          </p:cNvSpPr>
          <p:nvPr/>
        </p:nvSpPr>
        <p:spPr>
          <a:xfrm>
            <a:off x="781328" y="5661248"/>
            <a:ext cx="2727920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さようなら。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2" name="Segnaposto contenuto 2"/>
          <p:cNvSpPr txBox="1">
            <a:spLocks/>
          </p:cNvSpPr>
          <p:nvPr/>
        </p:nvSpPr>
        <p:spPr>
          <a:xfrm>
            <a:off x="6003666" y="3846531"/>
            <a:ext cx="1083700" cy="347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しつれい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6" name="Parentesi graffa aperta 25"/>
          <p:cNvSpPr/>
          <p:nvPr/>
        </p:nvSpPr>
        <p:spPr>
          <a:xfrm>
            <a:off x="629297" y="1828496"/>
            <a:ext cx="167099" cy="7837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8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Appellativi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043608" y="1628800"/>
            <a:ext cx="701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Si usano vari suffissi per rivolgersi alle persone: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047536" y="3776264"/>
            <a:ext cx="339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-san</a:t>
            </a:r>
            <a:r>
              <a:rPr lang="it-IT" sz="2800" dirty="0" smtClean="0"/>
              <a:t>   ‘signor’, formale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048655" y="4345940"/>
            <a:ext cx="75739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sama</a:t>
            </a:r>
            <a:r>
              <a:rPr lang="it-IT" sz="2800" dirty="0">
                <a:solidFill>
                  <a:srgbClr val="FF0000"/>
                </a:solidFill>
              </a:rPr>
              <a:t>	 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Egregio, illustre, onorevole, sua eccellenza, </a:t>
            </a:r>
          </a:p>
          <a:p>
            <a:r>
              <a:rPr lang="it-IT" sz="2800" dirty="0"/>
              <a:t>	</a:t>
            </a:r>
            <a:r>
              <a:rPr lang="it-IT" sz="2800" dirty="0" smtClean="0"/>
              <a:t>  Vostra Grazia’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043608" y="3206588"/>
            <a:ext cx="533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kun</a:t>
            </a:r>
            <a:r>
              <a:rPr lang="it-IT" sz="2800" dirty="0" smtClean="0"/>
              <a:t>   informale, usato con gli amici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043608" y="2636912"/>
            <a:ext cx="7214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-</a:t>
            </a:r>
            <a:r>
              <a:rPr lang="it-IT" sz="2800" dirty="0" err="1" smtClean="0">
                <a:solidFill>
                  <a:srgbClr val="FF0000"/>
                </a:solidFill>
              </a:rPr>
              <a:t>chan</a:t>
            </a:r>
            <a:r>
              <a:rPr lang="it-IT" sz="2800" dirty="0" smtClean="0"/>
              <a:t>   vezzeggiativo, usato perlopiù coi bambini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774097" y="5498068"/>
            <a:ext cx="3454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mai</a:t>
            </a:r>
            <a:r>
              <a:rPr lang="it-IT" sz="2800" dirty="0" smtClean="0"/>
              <a:t> col proprio nome!</a:t>
            </a:r>
          </a:p>
        </p:txBody>
      </p:sp>
    </p:spTree>
    <p:extLst>
      <p:ext uri="{BB962C8B-B14F-4D97-AF65-F5344CB8AC3E}">
        <p14:creationId xmlns:p14="http://schemas.microsoft.com/office/powerpoint/2010/main" val="8956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Appellativi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83568" y="1556792"/>
            <a:ext cx="7255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Normalmente si usa il cognome più l’appellativo: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2689756"/>
            <a:ext cx="4907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Tanaka</a:t>
            </a:r>
            <a:r>
              <a:rPr lang="it-IT" sz="2800" dirty="0" smtClean="0">
                <a:solidFill>
                  <a:srgbClr val="FF0000"/>
                </a:solidFill>
              </a:rPr>
              <a:t>-san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nihonjin</a:t>
            </a:r>
            <a:r>
              <a:rPr lang="it-IT" sz="2800" dirty="0" smtClean="0"/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 ne.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2276872"/>
            <a:ext cx="4466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i="1" dirty="0" smtClean="0"/>
              <a:t>(parlando direttamente a </a:t>
            </a:r>
            <a:r>
              <a:rPr lang="it-IT" sz="2400" i="1" dirty="0" err="1" smtClean="0"/>
              <a:t>Tanaka</a:t>
            </a:r>
            <a:r>
              <a:rPr lang="it-IT" sz="2400" i="1" dirty="0" smtClean="0"/>
              <a:t>):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3193812"/>
            <a:ext cx="536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Sig.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Tanaka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Lei è giapponese, vero?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4077072"/>
            <a:ext cx="792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E’ meglio evitare di usare direttamente </a:t>
            </a:r>
            <a:r>
              <a:rPr lang="it-IT" sz="2800" dirty="0" err="1" smtClean="0">
                <a:solidFill>
                  <a:srgbClr val="FF0000"/>
                </a:solidFill>
              </a:rPr>
              <a:t>anata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(tu, Lei)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4705980"/>
            <a:ext cx="6198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perché troppo diretto (e quindi scortese).</a:t>
            </a:r>
          </a:p>
        </p:txBody>
      </p:sp>
    </p:spTree>
    <p:extLst>
      <p:ext uri="{BB962C8B-B14F-4D97-AF65-F5344CB8AC3E}">
        <p14:creationId xmlns:p14="http://schemas.microsoft.com/office/powerpoint/2010/main" val="6164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Appellativi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83568" y="1753652"/>
            <a:ext cx="791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Si può usare il titolo professionale come appellativo: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8527" y="3193812"/>
            <a:ext cx="732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Morita-sensei</a:t>
            </a:r>
            <a:r>
              <a:rPr lang="it-IT" sz="2800" dirty="0" smtClean="0"/>
              <a:t>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Itaria-ryori</a:t>
            </a:r>
            <a:r>
              <a:rPr lang="it-IT" sz="2800" dirty="0" smtClean="0"/>
              <a:t> </a:t>
            </a:r>
            <a:r>
              <a:rPr lang="it-IT" sz="2800" dirty="0" err="1" smtClean="0"/>
              <a:t>ga</a:t>
            </a:r>
            <a:r>
              <a:rPr lang="it-IT" sz="2800" dirty="0" smtClean="0"/>
              <a:t> dai </a:t>
            </a:r>
            <a:r>
              <a:rPr lang="it-IT" sz="2800" dirty="0" err="1" smtClean="0"/>
              <a:t>suki</a:t>
            </a:r>
            <a:r>
              <a:rPr lang="it-IT" sz="2800" dirty="0" smtClean="0"/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 ne.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58527" y="2708920"/>
            <a:ext cx="681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400" i="1" dirty="0" smtClean="0"/>
              <a:t>(parlando direttamente all’insegnante, il sig. </a:t>
            </a:r>
            <a:r>
              <a:rPr lang="it-IT" sz="2400" i="1" dirty="0" err="1" smtClean="0"/>
              <a:t>Morita</a:t>
            </a:r>
            <a:r>
              <a:rPr lang="it-IT" sz="2400" i="1" dirty="0" smtClean="0"/>
              <a:t>):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58527" y="4705980"/>
            <a:ext cx="804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Prof.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Morita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a Lei piace molto la cucina italiana, vero?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70084" y="4057908"/>
            <a:ext cx="897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it-IT" sz="3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森田先生はイタリア料理が大好きですね。</a:t>
            </a:r>
            <a:endParaRPr lang="it-IT" sz="3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81253" y="38174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もり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115616" y="38173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せんせい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139952" y="37890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りょう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878886" y="37890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り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27295" y="38046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696252" y="37890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だいすき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1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58814"/>
            <a:ext cx="8229600" cy="1143000"/>
          </a:xfrm>
        </p:spPr>
        <p:txBody>
          <a:bodyPr/>
          <a:lstStyle/>
          <a:p>
            <a:r>
              <a:rPr lang="it-IT" dirty="0" smtClean="0"/>
              <a:t>Manga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467544" y="2929806"/>
            <a:ext cx="8239944" cy="1579314"/>
            <a:chOff x="467544" y="2996952"/>
            <a:chExt cx="8239944" cy="1579314"/>
          </a:xfrm>
        </p:grpSpPr>
        <p:sp>
          <p:nvSpPr>
            <p:cNvPr id="4" name="Titolo 1"/>
            <p:cNvSpPr txBox="1">
              <a:spLocks/>
            </p:cNvSpPr>
            <p:nvPr/>
          </p:nvSpPr>
          <p:spPr>
            <a:xfrm>
              <a:off x="467544" y="2996952"/>
              <a:ext cx="8229600" cy="9269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it-IT" sz="2400" dirty="0" smtClean="0"/>
                <a:t>まん　が</a:t>
              </a:r>
              <a:endParaRPr lang="it-IT" sz="2400" dirty="0"/>
            </a:p>
          </p:txBody>
        </p:sp>
        <p:sp>
          <p:nvSpPr>
            <p:cNvPr id="5" name="Titolo 1"/>
            <p:cNvSpPr txBox="1">
              <a:spLocks/>
            </p:cNvSpPr>
            <p:nvPr/>
          </p:nvSpPr>
          <p:spPr>
            <a:xfrm>
              <a:off x="477888" y="343326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it-IT" sz="6000" dirty="0" smtClean="0"/>
                <a:t>漫画</a:t>
              </a:r>
              <a:endParaRPr lang="it-IT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1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27384"/>
            <a:ext cx="7200800" cy="113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0191 -0.5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544" y="2562284"/>
            <a:ext cx="86764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valdi" panose="03020602050506090804" pitchFamily="66" charset="0"/>
              </a:rPr>
              <a:t>Grazie dell’attenzione</a:t>
            </a:r>
            <a:endParaRPr lang="it-IT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dell’aggettivo-</a:t>
            </a:r>
            <a:r>
              <a:rPr lang="it-IT" dirty="0" err="1" smtClean="0"/>
              <a:t>na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5433610" y="2420888"/>
            <a:ext cx="19112" cy="3600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70030" y="2497832"/>
            <a:ext cx="12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Affermativo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76918" y="3222848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Negativo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70030" y="4802087"/>
            <a:ext cx="12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Affermativo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6918" y="5450159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Negativo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982938" y="2060848"/>
            <a:ext cx="101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Presente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979712" y="4293096"/>
            <a:ext cx="89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Passato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979712" y="4705980"/>
            <a:ext cx="4791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deshita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979712" y="5373216"/>
            <a:ext cx="7172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de </a:t>
            </a:r>
            <a:r>
              <a:rPr lang="it-IT" sz="2800" dirty="0" err="1" smtClean="0">
                <a:solidFill>
                  <a:srgbClr val="FF0000"/>
                </a:solidFill>
              </a:rPr>
              <a:t>wa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arimasen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deshita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979712" y="2420888"/>
            <a:ext cx="442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desu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979712" y="3140968"/>
            <a:ext cx="602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de </a:t>
            </a:r>
            <a:r>
              <a:rPr lang="it-IT" sz="2800" dirty="0" err="1" smtClean="0">
                <a:solidFill>
                  <a:srgbClr val="FF0000"/>
                </a:solidFill>
              </a:rPr>
              <a:t>wa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arimasen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5433610" y="2060848"/>
            <a:ext cx="90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Cortese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dell’aggettivo-</a:t>
            </a:r>
            <a:r>
              <a:rPr lang="it-IT" dirty="0" err="1" smtClean="0"/>
              <a:t>na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5452722" y="1700808"/>
            <a:ext cx="0" cy="44644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470030" y="1921768"/>
            <a:ext cx="12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Affermativo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76918" y="2771636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Negativo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70030" y="4730079"/>
            <a:ext cx="129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Affermativo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6918" y="5503003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Negativo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1982938" y="1484784"/>
            <a:ext cx="101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Presente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1979712" y="4221088"/>
            <a:ext cx="89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Passato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979712" y="4633972"/>
            <a:ext cx="4484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datta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979712" y="5426060"/>
            <a:ext cx="5768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de </a:t>
            </a:r>
            <a:r>
              <a:rPr lang="it-IT" sz="2800" dirty="0" err="1" smtClean="0">
                <a:solidFill>
                  <a:srgbClr val="FF0000"/>
                </a:solidFill>
              </a:rPr>
              <a:t>wa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nakatta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979712" y="1844824"/>
            <a:ext cx="4085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da.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1979712" y="2689756"/>
            <a:ext cx="512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Kono</a:t>
            </a:r>
            <a:r>
              <a:rPr lang="it-IT" sz="2800" dirty="0" smtClean="0"/>
              <a:t> machi </a:t>
            </a:r>
            <a:r>
              <a:rPr lang="it-IT" sz="2800" dirty="0" err="1" smtClean="0"/>
              <a:t>wa</a:t>
            </a:r>
            <a:r>
              <a:rPr lang="it-IT" sz="2800" dirty="0" smtClean="0"/>
              <a:t> </a:t>
            </a:r>
            <a:r>
              <a:rPr lang="it-IT" sz="2800" dirty="0" err="1" smtClean="0"/>
              <a:t>shizuka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de </a:t>
            </a:r>
            <a:r>
              <a:rPr lang="it-IT" sz="2800" dirty="0" err="1" smtClean="0">
                <a:solidFill>
                  <a:srgbClr val="FF0000"/>
                </a:solidFill>
              </a:rPr>
              <a:t>wa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nai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433610" y="148478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Piana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93" y="3501008"/>
            <a:ext cx="3937805" cy="3356992"/>
          </a:xfrm>
          <a:prstGeom prst="rect">
            <a:avLst/>
          </a:prstGeom>
        </p:spPr>
      </p:pic>
      <p:sp>
        <p:nvSpPr>
          <p:cNvPr id="29" name="Segnaposto contenuto 2"/>
          <p:cNvSpPr txBox="1">
            <a:spLocks/>
          </p:cNvSpPr>
          <p:nvPr/>
        </p:nvSpPr>
        <p:spPr>
          <a:xfrm>
            <a:off x="2123728" y="3665936"/>
            <a:ext cx="4824536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‘anche’, sostituisce     ,     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12974"/>
          </a:xfrm>
        </p:spPr>
        <p:txBody>
          <a:bodyPr/>
          <a:lstStyle/>
          <a:p>
            <a:r>
              <a:rPr lang="it-IT" dirty="0" smtClean="0"/>
              <a:t>Riepilogo grammaticale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12168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Nuove particelle grammaticali: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467544" y="2060848"/>
            <a:ext cx="1800200" cy="678255"/>
            <a:chOff x="467544" y="3356992"/>
            <a:chExt cx="1800200" cy="678255"/>
          </a:xfrm>
        </p:grpSpPr>
        <p:sp>
          <p:nvSpPr>
            <p:cNvPr id="10" name="Segnaposto contenuto 2"/>
            <p:cNvSpPr txBox="1">
              <a:spLocks/>
            </p:cNvSpPr>
            <p:nvPr/>
          </p:nvSpPr>
          <p:spPr>
            <a:xfrm>
              <a:off x="467544" y="3356992"/>
              <a:ext cx="1008112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err="1" smtClean="0">
                  <a:solidFill>
                    <a:srgbClr val="FF0000"/>
                  </a:solidFill>
                </a:rPr>
                <a:t>yo</a:t>
              </a:r>
              <a:endParaRPr lang="it-IT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1" name="Segnaposto contenuto 2"/>
            <p:cNvSpPr txBox="1">
              <a:spLocks/>
            </p:cNvSpPr>
            <p:nvPr/>
          </p:nvSpPr>
          <p:spPr>
            <a:xfrm>
              <a:off x="1259632" y="3356992"/>
              <a:ext cx="1008112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it-IT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よ</a:t>
              </a:r>
              <a:endParaRPr lang="it-IT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</p:grpSp>
      <p:sp>
        <p:nvSpPr>
          <p:cNvPr id="14" name="Segnaposto contenuto 2"/>
          <p:cNvSpPr txBox="1">
            <a:spLocks/>
          </p:cNvSpPr>
          <p:nvPr/>
        </p:nvSpPr>
        <p:spPr>
          <a:xfrm>
            <a:off x="2123728" y="2060848"/>
            <a:ext cx="5472608" cy="678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Alla fine della frase, esclamazione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67544" y="3645024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>
                <a:solidFill>
                  <a:srgbClr val="FF0000"/>
                </a:solidFill>
              </a:rPr>
              <a:t>mo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259632" y="3645024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0" name="Segnaposto contenuto 2"/>
          <p:cNvSpPr txBox="1">
            <a:spLocks/>
          </p:cNvSpPr>
          <p:nvPr/>
        </p:nvSpPr>
        <p:spPr>
          <a:xfrm>
            <a:off x="5245472" y="3645024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grpSp>
        <p:nvGrpSpPr>
          <p:cNvPr id="32" name="Gruppo 31"/>
          <p:cNvGrpSpPr/>
          <p:nvPr/>
        </p:nvGrpSpPr>
        <p:grpSpPr>
          <a:xfrm>
            <a:off x="467544" y="2852936"/>
            <a:ext cx="1800200" cy="678255"/>
            <a:chOff x="467544" y="3356992"/>
            <a:chExt cx="1800200" cy="678255"/>
          </a:xfrm>
        </p:grpSpPr>
        <p:sp>
          <p:nvSpPr>
            <p:cNvPr id="33" name="Segnaposto contenuto 2"/>
            <p:cNvSpPr txBox="1">
              <a:spLocks/>
            </p:cNvSpPr>
            <p:nvPr/>
          </p:nvSpPr>
          <p:spPr>
            <a:xfrm>
              <a:off x="467544" y="3356992"/>
              <a:ext cx="1008112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it-IT" dirty="0" smtClean="0">
                  <a:solidFill>
                    <a:srgbClr val="FF0000"/>
                  </a:solidFill>
                </a:rPr>
                <a:t>ne</a:t>
              </a:r>
            </a:p>
          </p:txBody>
        </p:sp>
        <p:sp>
          <p:nvSpPr>
            <p:cNvPr id="34" name="Segnaposto contenuto 2"/>
            <p:cNvSpPr txBox="1">
              <a:spLocks/>
            </p:cNvSpPr>
            <p:nvPr/>
          </p:nvSpPr>
          <p:spPr>
            <a:xfrm>
              <a:off x="1259632" y="3356992"/>
              <a:ext cx="1008112" cy="6782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it-IT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ね</a:t>
              </a:r>
              <a:endParaRPr lang="it-IT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</p:grpSp>
      <p:sp>
        <p:nvSpPr>
          <p:cNvPr id="35" name="Segnaposto contenuto 2"/>
          <p:cNvSpPr txBox="1">
            <a:spLocks/>
          </p:cNvSpPr>
          <p:nvPr/>
        </p:nvSpPr>
        <p:spPr>
          <a:xfrm>
            <a:off x="2123728" y="2852936"/>
            <a:ext cx="547260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Alla fine della frase, conferma</a:t>
            </a: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6463258" y="3645024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を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5796136" y="3641878"/>
            <a:ext cx="792088" cy="6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が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0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</a:t>
            </a:r>
            <a:r>
              <a:rPr lang="it-IT" dirty="0" err="1" smtClean="0"/>
              <a:t>yo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107930" y="446264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よ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95536" y="1484784"/>
            <a:ext cx="892899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Si usa per enfatizzare, simile al punto esclamativo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95536" y="2276872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Esprime una </a:t>
            </a:r>
            <a:r>
              <a:rPr lang="it-IT" u="sng" dirty="0" smtClean="0"/>
              <a:t>forte convinzione</a:t>
            </a:r>
            <a:r>
              <a:rPr lang="it-IT" dirty="0" smtClean="0"/>
              <a:t> del parlante su qualcosa di </a:t>
            </a:r>
            <a:r>
              <a:rPr lang="it-IT" u="sng" dirty="0" smtClean="0"/>
              <a:t>noto a lui</a:t>
            </a:r>
            <a:r>
              <a:rPr lang="it-IT" dirty="0" smtClean="0"/>
              <a:t>.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043384" y="3645024"/>
            <a:ext cx="5584062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/>
              <a:t>Nihongo</a:t>
            </a:r>
            <a:r>
              <a:rPr lang="it-IT" dirty="0" smtClean="0"/>
              <a:t> </a:t>
            </a:r>
            <a:r>
              <a:rPr lang="it-IT" dirty="0" err="1" smtClean="0"/>
              <a:t>wa</a:t>
            </a:r>
            <a:r>
              <a:rPr lang="it-IT" dirty="0" smtClean="0"/>
              <a:t> </a:t>
            </a:r>
            <a:r>
              <a:rPr lang="it-IT" dirty="0" err="1" smtClean="0"/>
              <a:t>omoshiroi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ka?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043384" y="4221088"/>
            <a:ext cx="74702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lingua giapponese è interessante?</a:t>
            </a:r>
            <a:endParaRPr lang="it-IT" dirty="0" smtClean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1043384" y="5085184"/>
            <a:ext cx="5568602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err="1" smtClean="0"/>
              <a:t>Ee</a:t>
            </a:r>
            <a:r>
              <a:rPr lang="it-IT" dirty="0" smtClean="0"/>
              <a:t>, </a:t>
            </a:r>
            <a:r>
              <a:rPr lang="it-IT" dirty="0" err="1" smtClean="0"/>
              <a:t>totemo</a:t>
            </a:r>
            <a:r>
              <a:rPr lang="it-IT" dirty="0" smtClean="0"/>
              <a:t> </a:t>
            </a:r>
            <a:r>
              <a:rPr lang="it-IT" dirty="0" err="1" smtClean="0"/>
              <a:t>omoshiroi</a:t>
            </a:r>
            <a:r>
              <a:rPr lang="it-IT" dirty="0" smtClean="0"/>
              <a:t> </a:t>
            </a:r>
            <a:r>
              <a:rPr lang="it-IT" dirty="0" err="1" smtClean="0"/>
              <a:t>desu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yo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043384" y="5661248"/>
            <a:ext cx="74702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Sì, è molto interessante (ti dico)!</a:t>
            </a:r>
            <a:endParaRPr lang="it-IT" dirty="0" smtClean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47712" y="3703015"/>
            <a:ext cx="607126" cy="5523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b="1" dirty="0" smtClean="0"/>
              <a:t>A</a:t>
            </a:r>
            <a:r>
              <a:rPr lang="it-IT" dirty="0" smtClean="0"/>
              <a:t>: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539552" y="5132319"/>
            <a:ext cx="607126" cy="5523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b="1" dirty="0" smtClean="0"/>
              <a:t>B</a:t>
            </a:r>
            <a:r>
              <a:rPr lang="it-IT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204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4298"/>
            <a:ext cx="7200800" cy="1143000"/>
          </a:xfrm>
        </p:spPr>
        <p:txBody>
          <a:bodyPr/>
          <a:lstStyle/>
          <a:p>
            <a:r>
              <a:rPr lang="it-IT" dirty="0" smtClean="0"/>
              <a:t>La particella ‘</a:t>
            </a:r>
            <a:r>
              <a:rPr lang="it-IT" dirty="0" err="1" smtClean="0"/>
              <a:t>yo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107930" y="446264"/>
            <a:ext cx="1008112" cy="6782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40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よ</a:t>
            </a:r>
            <a:endParaRPr lang="it-IT" sz="4000" dirty="0" smtClean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95536" y="1484784"/>
            <a:ext cx="892899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Si usa per enfatizzare, simile al punto esclamativo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95536" y="2276872"/>
            <a:ext cx="820891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Esprime una </a:t>
            </a:r>
            <a:r>
              <a:rPr lang="it-IT" u="sng" dirty="0" smtClean="0"/>
              <a:t>forte convinzione</a:t>
            </a:r>
            <a:r>
              <a:rPr lang="it-IT" dirty="0" smtClean="0"/>
              <a:t> del parlante su qualcosa di </a:t>
            </a:r>
            <a:r>
              <a:rPr lang="it-IT" u="sng" dirty="0" smtClean="0"/>
              <a:t>noto a lui</a:t>
            </a:r>
            <a:r>
              <a:rPr lang="it-IT" dirty="0" smtClean="0"/>
              <a:t>.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043384" y="3645024"/>
            <a:ext cx="5584062" cy="6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日本語はおもしろいですか。</a:t>
            </a:r>
            <a:endParaRPr lang="it-IT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043384" y="4221088"/>
            <a:ext cx="74702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lingua giapponese è interessante?</a:t>
            </a:r>
            <a:endParaRPr lang="it-IT" dirty="0" smtClean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1043384" y="5085184"/>
            <a:ext cx="5568602" cy="668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ええ、とてもおもしろいです</a:t>
            </a:r>
            <a:r>
              <a:rPr lang="ja-JP" altLang="it-IT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よ。</a:t>
            </a:r>
            <a:endParaRPr lang="it-IT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043384" y="5661248"/>
            <a:ext cx="74702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Sì, è molto interessante (ti dico)!</a:t>
            </a:r>
            <a:endParaRPr lang="it-IT" dirty="0" smtClean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47712" y="3703015"/>
            <a:ext cx="607126" cy="5523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b="1" dirty="0" smtClean="0"/>
              <a:t>A</a:t>
            </a:r>
            <a:r>
              <a:rPr lang="it-IT" dirty="0" smtClean="0"/>
              <a:t>: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539552" y="5132319"/>
            <a:ext cx="607126" cy="5523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b="1" dirty="0" smtClean="0"/>
              <a:t>B</a:t>
            </a:r>
            <a:r>
              <a:rPr lang="it-IT" dirty="0" smtClean="0"/>
              <a:t>: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1143821" y="3428434"/>
            <a:ext cx="387217" cy="37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1475656" y="3440122"/>
            <a:ext cx="623617" cy="37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ほん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1979712" y="3429000"/>
            <a:ext cx="425939" cy="37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it-IT" sz="16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6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9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2364</Words>
  <Application>Microsoft Office PowerPoint</Application>
  <PresentationFormat>Presentazione su schermo (4:3)</PresentationFormat>
  <Paragraphs>756</Paragraphs>
  <Slides>48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6" baseType="lpstr">
      <vt:lpstr>MS Gothic</vt:lpstr>
      <vt:lpstr>MS Mincho</vt:lpstr>
      <vt:lpstr>ＭＳ Ｐゴシック</vt:lpstr>
      <vt:lpstr>Adobe Caslon Pro</vt:lpstr>
      <vt:lpstr>Arial</vt:lpstr>
      <vt:lpstr>Calibri</vt:lpstr>
      <vt:lpstr>Vivaldi</vt:lpstr>
      <vt:lpstr>1_Tema di Office</vt:lpstr>
      <vt:lpstr>Introduzione alla lingua giapponese</vt:lpstr>
      <vt:lpstr>Riepilogo</vt:lpstr>
      <vt:lpstr>Coniugazione dell’aggettivo-i</vt:lpstr>
      <vt:lpstr>Coniugazione dell’aggettivo-i</vt:lpstr>
      <vt:lpstr>Coniugazione dell’aggettivo-na</vt:lpstr>
      <vt:lpstr>Coniugazione dell’aggettivo-na</vt:lpstr>
      <vt:lpstr>Riepilogo grammaticale</vt:lpstr>
      <vt:lpstr>La particella ‘yo’</vt:lpstr>
      <vt:lpstr>La particella ‘yo’</vt:lpstr>
      <vt:lpstr>La particella ‘ne’</vt:lpstr>
      <vt:lpstr>La particella ‘ne’</vt:lpstr>
      <vt:lpstr>Attenzione:</vt:lpstr>
      <vt:lpstr>La particella ‘mo’</vt:lpstr>
      <vt:lpstr>La particella ‘mo’</vt:lpstr>
      <vt:lpstr>Il verbo</vt:lpstr>
      <vt:lpstr>Presentazione standard di PowerPoint</vt:lpstr>
      <vt:lpstr>Coniugazione verbale</vt:lpstr>
      <vt:lpstr>Coniugazione verbale</vt:lpstr>
      <vt:lpstr>Coniugazione verbale</vt:lpstr>
      <vt:lpstr>Coniugazione ichidan</vt:lpstr>
      <vt:lpstr>Coniugazione ichidan</vt:lpstr>
      <vt:lpstr>Coniugazione ichidan</vt:lpstr>
      <vt:lpstr>Coniugazione ichidan</vt:lpstr>
      <vt:lpstr>Coniugazione ichidan</vt:lpstr>
      <vt:lpstr>L’ausiliare masu</vt:lpstr>
      <vt:lpstr>Coniugazione ichidan</vt:lpstr>
      <vt:lpstr>Coniugazione godan</vt:lpstr>
      <vt:lpstr>Coniugazione godan</vt:lpstr>
      <vt:lpstr>Coniugazione godan</vt:lpstr>
      <vt:lpstr>Coniugazione verbi irregolari</vt:lpstr>
      <vt:lpstr>Coniugazione: forma piana</vt:lpstr>
      <vt:lpstr>Coniugazione: forma piana</vt:lpstr>
      <vt:lpstr>Presentazione standard di PowerPoint</vt:lpstr>
      <vt:lpstr>Presentazione standard di PowerPoint</vt:lpstr>
      <vt:lpstr>Dialoghi Quotidiani</vt:lpstr>
      <vt:lpstr>Ringraziamenti</vt:lpstr>
      <vt:lpstr>Ringraziamenti</vt:lpstr>
      <vt:lpstr>Convenevoli</vt:lpstr>
      <vt:lpstr>Scuse</vt:lpstr>
      <vt:lpstr>Scuse</vt:lpstr>
      <vt:lpstr>In visita </vt:lpstr>
      <vt:lpstr>In visita a qualcuno</vt:lpstr>
      <vt:lpstr>Appellativi</vt:lpstr>
      <vt:lpstr>Appellativi</vt:lpstr>
      <vt:lpstr>Appellativi</vt:lpstr>
      <vt:lpstr>Manga</vt:lpstr>
      <vt:lpstr>Presentazione standard di PowerPoint</vt:lpstr>
      <vt:lpstr>Presentazione standard di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lingua giapponese</dc:title>
  <dc:creator>.</dc:creator>
  <cp:lastModifiedBy>.</cp:lastModifiedBy>
  <cp:revision>225</cp:revision>
  <dcterms:created xsi:type="dcterms:W3CDTF">2013-09-02T15:43:57Z</dcterms:created>
  <dcterms:modified xsi:type="dcterms:W3CDTF">2021-10-04T16:13:13Z</dcterms:modified>
</cp:coreProperties>
</file>