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78" r:id="rId2"/>
    <p:sldId id="304" r:id="rId3"/>
    <p:sldId id="305" r:id="rId4"/>
    <p:sldId id="322" r:id="rId5"/>
    <p:sldId id="324" r:id="rId6"/>
    <p:sldId id="323" r:id="rId7"/>
    <p:sldId id="306" r:id="rId8"/>
    <p:sldId id="319" r:id="rId9"/>
    <p:sldId id="325" r:id="rId10"/>
    <p:sldId id="320" r:id="rId11"/>
    <p:sldId id="310" r:id="rId12"/>
    <p:sldId id="311" r:id="rId13"/>
    <p:sldId id="318" r:id="rId14"/>
    <p:sldId id="321" r:id="rId15"/>
    <p:sldId id="329" r:id="rId16"/>
    <p:sldId id="328" r:id="rId17"/>
    <p:sldId id="326" r:id="rId18"/>
    <p:sldId id="327" r:id="rId19"/>
    <p:sldId id="339" r:id="rId20"/>
    <p:sldId id="340" r:id="rId21"/>
    <p:sldId id="338" r:id="rId22"/>
    <p:sldId id="312" r:id="rId23"/>
    <p:sldId id="313" r:id="rId24"/>
    <p:sldId id="314" r:id="rId25"/>
    <p:sldId id="315" r:id="rId26"/>
    <p:sldId id="316" r:id="rId27"/>
    <p:sldId id="317" r:id="rId28"/>
    <p:sldId id="337" r:id="rId29"/>
    <p:sldId id="330" r:id="rId30"/>
    <p:sldId id="331" r:id="rId31"/>
    <p:sldId id="333" r:id="rId32"/>
    <p:sldId id="334" r:id="rId33"/>
    <p:sldId id="336" r:id="rId34"/>
    <p:sldId id="332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86590" autoAdjust="0"/>
  </p:normalViewPr>
  <p:slideViewPr>
    <p:cSldViewPr>
      <p:cViewPr varScale="1">
        <p:scale>
          <a:sx n="115" d="100"/>
          <a:sy n="115" d="100"/>
        </p:scale>
        <p:origin x="-156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159ED-F41F-46F2-81D6-7296C705B631}" type="datetimeFigureOut">
              <a:rPr lang="it-IT" smtClean="0"/>
              <a:t>04/10/2013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C5BF1-35B8-4CC1-8294-D0BC0E12D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26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87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4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9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0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4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9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0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3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5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7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7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2368218" y="1426728"/>
            <a:ext cx="4608512" cy="3744416"/>
          </a:xfrm>
          <a:prstGeom prst="roundRect">
            <a:avLst>
              <a:gd name="adj" fmla="val 8455"/>
            </a:avLst>
          </a:prstGeom>
          <a:solidFill>
            <a:schemeClr val="bg1"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5656" y="1484784"/>
            <a:ext cx="6408712" cy="1470025"/>
          </a:xfrm>
        </p:spPr>
        <p:txBody>
          <a:bodyPr/>
          <a:lstStyle/>
          <a:p>
            <a:r>
              <a:rPr lang="it-IT" dirty="0" smtClean="0"/>
              <a:t>Introduzione alla</a:t>
            </a:r>
            <a:br>
              <a:rPr lang="it-IT" dirty="0" smtClean="0"/>
            </a:br>
            <a:r>
              <a:rPr lang="it-IT" dirty="0" smtClean="0"/>
              <a:t>lingua giapponese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Cenni di storia, scrittura e grammatica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347864" y="314096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3600" b="1" dirty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日本語入門</a:t>
            </a:r>
            <a:endParaRPr lang="it-IT" sz="36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91880" y="297257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に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47157" y="297257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ほん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370265" y="297257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ご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58185" y="29725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にゅう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217783" y="297257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もん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61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sistema ‘</a:t>
            </a:r>
            <a:r>
              <a:rPr lang="it-IT" dirty="0" err="1" smtClean="0"/>
              <a:t>ko</a:t>
            </a:r>
            <a:r>
              <a:rPr lang="it-IT" dirty="0" smtClean="0"/>
              <a:t>-so-a-</a:t>
            </a:r>
            <a:r>
              <a:rPr lang="it-IT" dirty="0" err="1" smtClean="0"/>
              <a:t>do’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547664" y="1510913"/>
            <a:ext cx="547188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err="1" smtClean="0"/>
              <a:t>Ko</a:t>
            </a:r>
            <a:r>
              <a:rPr lang="it-IT" sz="3200" dirty="0" smtClean="0"/>
              <a:t>- </a:t>
            </a:r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sfera del parlante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So- </a:t>
            </a:r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sfera dell’interlocutore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A- </a:t>
            </a:r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sfera distante da entrambi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Do- </a:t>
            </a:r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 le domande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652120" y="4005064"/>
            <a:ext cx="1295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Luoghi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3528" y="3933056"/>
            <a:ext cx="1656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Aggettivi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11281" y="3933056"/>
            <a:ext cx="1604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Pronomi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11560" y="4509120"/>
            <a:ext cx="108715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FF0000"/>
                </a:solidFill>
              </a:rPr>
              <a:t>Ko</a:t>
            </a:r>
            <a:r>
              <a:rPr lang="it-IT" sz="3200" dirty="0" err="1" smtClean="0"/>
              <a:t>no</a:t>
            </a:r>
            <a:endParaRPr lang="it-IT" sz="3200" dirty="0" smtClean="0"/>
          </a:p>
          <a:p>
            <a:r>
              <a:rPr lang="it-IT" sz="3200" dirty="0" smtClean="0">
                <a:solidFill>
                  <a:srgbClr val="FF0000"/>
                </a:solidFill>
              </a:rPr>
              <a:t>So</a:t>
            </a:r>
            <a:r>
              <a:rPr lang="it-IT" sz="3200" dirty="0" smtClean="0"/>
              <a:t>no</a:t>
            </a:r>
            <a:endParaRPr lang="it-IT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it-IT" sz="3200" dirty="0" smtClean="0">
                <a:solidFill>
                  <a:srgbClr val="FF0000"/>
                </a:solidFill>
              </a:rPr>
              <a:t>A</a:t>
            </a:r>
            <a:r>
              <a:rPr lang="it-IT" sz="3200" dirty="0" smtClean="0"/>
              <a:t>no</a:t>
            </a:r>
            <a:endParaRPr lang="it-IT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it-IT" sz="3200" dirty="0" smtClean="0">
                <a:solidFill>
                  <a:srgbClr val="FF0000"/>
                </a:solidFill>
              </a:rPr>
              <a:t>Do</a:t>
            </a:r>
            <a:r>
              <a:rPr lang="it-IT" sz="3200" dirty="0" smtClean="0"/>
              <a:t>no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691680" y="4509120"/>
            <a:ext cx="161133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questo</a:t>
            </a:r>
          </a:p>
          <a:p>
            <a:pPr algn="ctr"/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quello</a:t>
            </a:r>
          </a:p>
          <a:p>
            <a:pPr algn="ctr"/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quello là</a:t>
            </a:r>
          </a:p>
          <a:p>
            <a:pPr algn="ctr"/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quale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419872" y="4509120"/>
            <a:ext cx="99520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Ko</a:t>
            </a:r>
            <a:r>
              <a:rPr lang="it-IT" sz="3200" dirty="0" smtClean="0"/>
              <a:t>re</a:t>
            </a:r>
          </a:p>
          <a:p>
            <a:r>
              <a:rPr lang="it-IT" sz="3200" dirty="0" smtClean="0">
                <a:solidFill>
                  <a:srgbClr val="FF0000"/>
                </a:solidFill>
              </a:rPr>
              <a:t>So</a:t>
            </a:r>
            <a:r>
              <a:rPr lang="it-IT" sz="3200" dirty="0" smtClean="0"/>
              <a:t>re</a:t>
            </a:r>
            <a:endParaRPr lang="it-IT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it-IT" sz="3200" dirty="0" smtClean="0">
                <a:solidFill>
                  <a:srgbClr val="FF0000"/>
                </a:solidFill>
              </a:rPr>
              <a:t>A</a:t>
            </a:r>
            <a:r>
              <a:rPr lang="it-IT" sz="3200" dirty="0" smtClean="0"/>
              <a:t>re</a:t>
            </a:r>
            <a:endParaRPr lang="it-IT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it-IT" sz="3200" dirty="0" err="1" smtClean="0">
                <a:solidFill>
                  <a:srgbClr val="FF0000"/>
                </a:solidFill>
              </a:rPr>
              <a:t>Do</a:t>
            </a:r>
            <a:r>
              <a:rPr lang="it-IT" sz="3200" dirty="0" err="1" smtClean="0"/>
              <a:t>re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737031" y="4509120"/>
            <a:ext cx="118712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Ko</a:t>
            </a:r>
            <a:r>
              <a:rPr lang="it-IT" sz="3200" dirty="0" smtClean="0"/>
              <a:t>ko</a:t>
            </a:r>
          </a:p>
          <a:p>
            <a:r>
              <a:rPr lang="it-IT" sz="3200" dirty="0" err="1" smtClean="0">
                <a:solidFill>
                  <a:srgbClr val="FF0000"/>
                </a:solidFill>
              </a:rPr>
              <a:t>So</a:t>
            </a:r>
            <a:r>
              <a:rPr lang="it-IT" sz="3200" dirty="0" err="1" smtClean="0"/>
              <a:t>ko</a:t>
            </a:r>
            <a:endParaRPr lang="it-IT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it-IT" sz="3200" dirty="0" err="1" smtClean="0">
                <a:solidFill>
                  <a:srgbClr val="FF0000"/>
                </a:solidFill>
              </a:rPr>
              <a:t>A</a:t>
            </a:r>
            <a:r>
              <a:rPr lang="it-IT" sz="3200" dirty="0" err="1" smtClean="0"/>
              <a:t>soko</a:t>
            </a:r>
            <a:endParaRPr lang="it-IT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it-IT" sz="3200" dirty="0" err="1" smtClean="0">
                <a:solidFill>
                  <a:srgbClr val="FF0000"/>
                </a:solidFill>
              </a:rPr>
              <a:t>Do</a:t>
            </a:r>
            <a:r>
              <a:rPr lang="it-IT" sz="3200" dirty="0" err="1" smtClean="0"/>
              <a:t>ko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137218" y="4509120"/>
            <a:ext cx="117910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qui</a:t>
            </a:r>
          </a:p>
          <a:p>
            <a:pPr algn="ctr"/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lì</a:t>
            </a:r>
          </a:p>
          <a:p>
            <a:pPr algn="ctr"/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laggiù</a:t>
            </a:r>
          </a:p>
          <a:p>
            <a:pPr algn="ctr"/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dove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Aggettivi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4836"/>
          </a:xfrm>
        </p:spPr>
        <p:txBody>
          <a:bodyPr>
            <a:normAutofit/>
          </a:bodyPr>
          <a:lstStyle/>
          <a:p>
            <a:r>
              <a:rPr lang="it-IT" dirty="0" smtClean="0"/>
              <a:t>Aggettivi-i </a:t>
            </a:r>
            <a:r>
              <a:rPr lang="it-IT" sz="2800" dirty="0" smtClean="0"/>
              <a:t>(terminano tutti con ‘i’)</a:t>
            </a:r>
          </a:p>
          <a:p>
            <a:r>
              <a:rPr lang="it-IT" dirty="0" smtClean="0"/>
              <a:t>Aggettivi -</a:t>
            </a:r>
            <a:r>
              <a:rPr lang="it-IT" dirty="0" err="1" smtClean="0"/>
              <a:t>na</a:t>
            </a:r>
            <a:r>
              <a:rPr lang="it-IT" dirty="0" smtClean="0"/>
              <a:t> </a:t>
            </a:r>
            <a:r>
              <a:rPr lang="it-IT" sz="2800" dirty="0" smtClean="0"/>
              <a:t>(davanti al nome terminano con ‘</a:t>
            </a:r>
            <a:r>
              <a:rPr lang="it-IT" sz="2800" dirty="0" err="1" smtClean="0"/>
              <a:t>na</a:t>
            </a:r>
            <a:r>
              <a:rPr lang="it-IT" sz="2800" dirty="0" smtClean="0"/>
              <a:t>’)</a:t>
            </a:r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67544" y="4262913"/>
            <a:ext cx="3275032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err="1" smtClean="0">
                <a:solidFill>
                  <a:srgbClr val="FF0000"/>
                </a:solidFill>
              </a:rPr>
              <a:t>atarashii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/>
              <a:t>kuruma</a:t>
            </a:r>
            <a:endParaRPr lang="it-IT" dirty="0" smtClean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3742576" y="4296726"/>
            <a:ext cx="2269584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新しい</a:t>
            </a: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車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9" name="Segnaposto contenuto 2"/>
          <p:cNvSpPr txBox="1">
            <a:spLocks/>
          </p:cNvSpPr>
          <p:nvPr/>
        </p:nvSpPr>
        <p:spPr>
          <a:xfrm>
            <a:off x="665989" y="3212976"/>
            <a:ext cx="8514523" cy="616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altLang="ja-JP" dirty="0" smtClean="0"/>
              <a:t>Nella frase attributiva sono davanti al nome:</a:t>
            </a:r>
            <a:endParaRPr lang="it-IT" dirty="0" smtClean="0"/>
          </a:p>
        </p:txBody>
      </p:sp>
      <p:sp>
        <p:nvSpPr>
          <p:cNvPr id="27" name="Segnaposto contenuto 2"/>
          <p:cNvSpPr txBox="1">
            <a:spLocks/>
          </p:cNvSpPr>
          <p:nvPr/>
        </p:nvSpPr>
        <p:spPr>
          <a:xfrm>
            <a:off x="467544" y="5301208"/>
            <a:ext cx="3096344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err="1" smtClean="0">
                <a:solidFill>
                  <a:srgbClr val="FF0000"/>
                </a:solidFill>
              </a:rPr>
              <a:t>shizuka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na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machi  </a:t>
            </a:r>
          </a:p>
        </p:txBody>
      </p:sp>
      <p:sp>
        <p:nvSpPr>
          <p:cNvPr id="28" name="Segnaposto contenuto 2"/>
          <p:cNvSpPr txBox="1">
            <a:spLocks/>
          </p:cNvSpPr>
          <p:nvPr/>
        </p:nvSpPr>
        <p:spPr>
          <a:xfrm>
            <a:off x="3742576" y="5298971"/>
            <a:ext cx="2053560" cy="678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しずかな</a:t>
            </a: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町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1" name="Segnaposto contenuto 2"/>
          <p:cNvSpPr txBox="1">
            <a:spLocks/>
          </p:cNvSpPr>
          <p:nvPr/>
        </p:nvSpPr>
        <p:spPr>
          <a:xfrm>
            <a:off x="5043750" y="5085184"/>
            <a:ext cx="639688" cy="339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まち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2" name="Segnaposto contenuto 2"/>
          <p:cNvSpPr txBox="1">
            <a:spLocks/>
          </p:cNvSpPr>
          <p:nvPr/>
        </p:nvSpPr>
        <p:spPr>
          <a:xfrm>
            <a:off x="3635896" y="4097985"/>
            <a:ext cx="864096" cy="339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sz="16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あたら</a:t>
            </a:r>
            <a:endParaRPr lang="it-IT" sz="1600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3" name="Segnaposto contenuto 2"/>
          <p:cNvSpPr txBox="1">
            <a:spLocks/>
          </p:cNvSpPr>
          <p:nvPr/>
        </p:nvSpPr>
        <p:spPr>
          <a:xfrm>
            <a:off x="4833744" y="4082745"/>
            <a:ext cx="864096" cy="339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くるま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5707035" y="4262913"/>
            <a:ext cx="3275032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un’auto </a:t>
            </a:r>
            <a:r>
              <a:rPr lang="it-IT" dirty="0" smtClean="0">
                <a:solidFill>
                  <a:srgbClr val="FF0000"/>
                </a:solidFill>
              </a:rPr>
              <a:t>nuova</a:t>
            </a:r>
            <a:endParaRPr lang="it-IT" dirty="0" smtClean="0"/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5724128" y="5301208"/>
            <a:ext cx="3456384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una città </a:t>
            </a:r>
            <a:r>
              <a:rPr lang="it-IT" dirty="0" smtClean="0">
                <a:solidFill>
                  <a:srgbClr val="FF0000"/>
                </a:solidFill>
              </a:rPr>
              <a:t>tranquilla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9501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Aggettivi</a:t>
            </a:r>
            <a:endParaRPr lang="it-IT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67544" y="2348880"/>
            <a:ext cx="7128792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 smtClean="0"/>
              <a:t>Sensei</a:t>
            </a:r>
            <a:r>
              <a:rPr lang="it-IT" dirty="0" smtClean="0"/>
              <a:t> no </a:t>
            </a:r>
            <a:r>
              <a:rPr lang="it-IT" dirty="0" err="1" smtClean="0"/>
              <a:t>kuruma</a:t>
            </a:r>
            <a:r>
              <a:rPr lang="it-IT" dirty="0" smtClean="0"/>
              <a:t> </a:t>
            </a:r>
            <a:r>
              <a:rPr lang="it-IT" dirty="0" err="1" smtClean="0"/>
              <a:t>wa</a:t>
            </a:r>
            <a:r>
              <a:rPr lang="it-IT" dirty="0" smtClean="0"/>
              <a:t> </a:t>
            </a:r>
            <a:r>
              <a:rPr lang="it-IT" dirty="0" err="1">
                <a:solidFill>
                  <a:srgbClr val="FF0000"/>
                </a:solidFill>
              </a:rPr>
              <a:t>atarashii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 smtClean="0"/>
              <a:t>desu</a:t>
            </a:r>
            <a:r>
              <a:rPr lang="it-IT" dirty="0" smtClean="0"/>
              <a:t>.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539552" y="3182793"/>
            <a:ext cx="5904656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先</a:t>
            </a:r>
            <a:r>
              <a:rPr lang="ja-JP" altLang="it-IT" dirty="0">
                <a:latin typeface="MS Mincho" panose="02020609040205080304" pitchFamily="49" charset="-128"/>
                <a:ea typeface="MS Mincho" panose="02020609040205080304" pitchFamily="49" charset="-128"/>
              </a:rPr>
              <a:t>生の</a:t>
            </a: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車は</a:t>
            </a:r>
            <a:r>
              <a:rPr lang="ja-JP" altLang="it-IT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新</a:t>
            </a:r>
            <a:r>
              <a:rPr lang="ja-JP" altLang="it-IT" dirty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し</a:t>
            </a:r>
            <a:r>
              <a:rPr lang="ja-JP" altLang="it-IT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い</a:t>
            </a: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です。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9" name="Segnaposto contenuto 2"/>
          <p:cNvSpPr txBox="1">
            <a:spLocks/>
          </p:cNvSpPr>
          <p:nvPr/>
        </p:nvSpPr>
        <p:spPr>
          <a:xfrm>
            <a:off x="467544" y="1556792"/>
            <a:ext cx="8001272" cy="616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Nella frase copulativa:</a:t>
            </a:r>
          </a:p>
        </p:txBody>
      </p:sp>
      <p:sp>
        <p:nvSpPr>
          <p:cNvPr id="27" name="Segnaposto contenuto 2"/>
          <p:cNvSpPr txBox="1">
            <a:spLocks/>
          </p:cNvSpPr>
          <p:nvPr/>
        </p:nvSpPr>
        <p:spPr>
          <a:xfrm>
            <a:off x="467544" y="4293096"/>
            <a:ext cx="6336704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Sono machi </a:t>
            </a:r>
            <a:r>
              <a:rPr lang="it-IT" dirty="0" err="1" smtClean="0"/>
              <a:t>wa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shizuka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/>
              <a:t>desu</a:t>
            </a:r>
            <a:r>
              <a:rPr lang="it-IT" dirty="0" smtClean="0"/>
              <a:t>.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endParaRPr lang="it-IT" dirty="0" smtClean="0"/>
          </a:p>
        </p:txBody>
      </p:sp>
      <p:sp>
        <p:nvSpPr>
          <p:cNvPr id="28" name="Segnaposto contenuto 2"/>
          <p:cNvSpPr txBox="1">
            <a:spLocks/>
          </p:cNvSpPr>
          <p:nvPr/>
        </p:nvSpPr>
        <p:spPr>
          <a:xfrm>
            <a:off x="539552" y="5157192"/>
            <a:ext cx="4104456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そ</a:t>
            </a:r>
            <a:r>
              <a:rPr lang="ja-JP" altLang="it-IT" dirty="0">
                <a:latin typeface="MS Mincho" panose="02020609040205080304" pitchFamily="49" charset="-128"/>
                <a:ea typeface="MS Mincho" panose="02020609040205080304" pitchFamily="49" charset="-128"/>
              </a:rPr>
              <a:t>の町</a:t>
            </a: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</a:t>
            </a:r>
            <a:r>
              <a:rPr lang="ja-JP" altLang="it-IT" dirty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しずか</a:t>
            </a: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です。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2" name="Segnaposto contenuto 2"/>
          <p:cNvSpPr txBox="1">
            <a:spLocks/>
          </p:cNvSpPr>
          <p:nvPr/>
        </p:nvSpPr>
        <p:spPr>
          <a:xfrm>
            <a:off x="2476804" y="2984052"/>
            <a:ext cx="864096" cy="339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sz="16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あたら</a:t>
            </a:r>
            <a:endParaRPr lang="it-IT" sz="1600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3" name="Segnaposto contenuto 2"/>
          <p:cNvSpPr txBox="1">
            <a:spLocks/>
          </p:cNvSpPr>
          <p:nvPr/>
        </p:nvSpPr>
        <p:spPr>
          <a:xfrm>
            <a:off x="1641802" y="2968812"/>
            <a:ext cx="864096" cy="339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くるま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525735" y="2963139"/>
            <a:ext cx="1008112" cy="339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せんせい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580112" y="4437112"/>
            <a:ext cx="2520279" cy="1569660"/>
          </a:xfrm>
          <a:prstGeom prst="rect">
            <a:avLst/>
          </a:prstGeom>
          <a:solidFill>
            <a:srgbClr val="FCF0AA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lIns="252000" rtlCol="0" anchor="ctr">
            <a:noAutofit/>
          </a:bodyPr>
          <a:lstStyle/>
          <a:p>
            <a:r>
              <a:rPr lang="it-IT" sz="2400" dirty="0" smtClean="0"/>
              <a:t>Davanti al verbo, gli aggettivi-</a:t>
            </a:r>
            <a:r>
              <a:rPr lang="it-IT" sz="2400" dirty="0" err="1" smtClean="0"/>
              <a:t>na</a:t>
            </a:r>
            <a:r>
              <a:rPr lang="it-IT" sz="2400" dirty="0" smtClean="0"/>
              <a:t> perdono la particella ‘</a:t>
            </a:r>
            <a:r>
              <a:rPr lang="it-IT" sz="2400" dirty="0" err="1" smtClean="0"/>
              <a:t>na</a:t>
            </a:r>
            <a:r>
              <a:rPr lang="it-IT" sz="2400" dirty="0" smtClean="0"/>
              <a:t>’</a:t>
            </a:r>
            <a:endParaRPr lang="it-IT" sz="2400" dirty="0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1342833" y="4979924"/>
            <a:ext cx="639688" cy="339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まち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885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dell’aggettivo-i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4473" y="1583214"/>
            <a:ext cx="7966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In giapponese gli aggettivi-i si coniugano (come verbi)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2276872"/>
            <a:ext cx="2764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Presente positivo</a:t>
            </a:r>
            <a:endParaRPr lang="it-IT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27584" y="2780928"/>
            <a:ext cx="4420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</a:t>
            </a:r>
            <a:r>
              <a:rPr lang="it-IT" sz="2800" dirty="0" err="1" smtClean="0"/>
              <a:t>biiru</a:t>
            </a:r>
            <a:r>
              <a:rPr lang="it-IT" sz="2800" dirty="0" smtClean="0"/>
              <a:t>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tsumeta</a:t>
            </a:r>
            <a:r>
              <a:rPr lang="it-IT" sz="2800" dirty="0" err="1" smtClean="0">
                <a:solidFill>
                  <a:srgbClr val="FF0000"/>
                </a:solidFill>
              </a:rPr>
              <a:t>i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/>
              <a:t>desu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27584" y="3409836"/>
            <a:ext cx="3732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</a:t>
            </a:r>
            <a:r>
              <a:rPr lang="it-IT" sz="2800" dirty="0" err="1" smtClean="0"/>
              <a:t>biiru</a:t>
            </a:r>
            <a:r>
              <a:rPr lang="it-IT" sz="2800" dirty="0" smtClean="0"/>
              <a:t>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tsumeta</a:t>
            </a:r>
            <a:r>
              <a:rPr lang="it-IT" sz="2800" dirty="0" err="1" smtClean="0">
                <a:solidFill>
                  <a:srgbClr val="FF0000"/>
                </a:solidFill>
              </a:rPr>
              <a:t>i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dirty="0"/>
          </a:p>
        </p:txBody>
      </p:sp>
      <p:cxnSp>
        <p:nvCxnSpPr>
          <p:cNvPr id="9" name="Connettore 1 8"/>
          <p:cNvCxnSpPr/>
          <p:nvPr/>
        </p:nvCxnSpPr>
        <p:spPr>
          <a:xfrm>
            <a:off x="467544" y="3409836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393645" y="3501008"/>
            <a:ext cx="1850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forma piana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465653" y="2833772"/>
            <a:ext cx="191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forma cortese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1560" y="4581128"/>
            <a:ext cx="2861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Presente negativo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5085184"/>
            <a:ext cx="3468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</a:t>
            </a:r>
            <a:r>
              <a:rPr lang="it-IT" sz="2800" dirty="0" err="1" smtClean="0"/>
              <a:t>biiru</a:t>
            </a:r>
            <a:r>
              <a:rPr lang="it-IT" sz="2800" dirty="0" smtClean="0"/>
              <a:t>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tsumeta</a:t>
            </a:r>
            <a:endParaRPr lang="it-IT" sz="28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27584" y="5714092"/>
            <a:ext cx="4350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</a:t>
            </a:r>
            <a:r>
              <a:rPr lang="it-IT" sz="2800" dirty="0" err="1" smtClean="0"/>
              <a:t>biiru</a:t>
            </a:r>
            <a:r>
              <a:rPr lang="it-IT" sz="2800" dirty="0" smtClean="0"/>
              <a:t>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tsumeta</a:t>
            </a:r>
            <a:r>
              <a:rPr lang="it-IT" sz="2800" dirty="0" err="1" smtClean="0">
                <a:solidFill>
                  <a:srgbClr val="FF0000"/>
                </a:solidFill>
              </a:rPr>
              <a:t>kunai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dirty="0"/>
          </a:p>
        </p:txBody>
      </p:sp>
      <p:cxnSp>
        <p:nvCxnSpPr>
          <p:cNvPr id="15" name="Connettore 1 14"/>
          <p:cNvCxnSpPr/>
          <p:nvPr/>
        </p:nvCxnSpPr>
        <p:spPr>
          <a:xfrm>
            <a:off x="467544" y="5714092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6393645" y="5805264"/>
            <a:ext cx="1850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forma piana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465653" y="5138028"/>
            <a:ext cx="191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forma cortese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076257" y="5082646"/>
            <a:ext cx="2050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rgbClr val="FF0000"/>
                </a:solidFill>
              </a:rPr>
              <a:t>ku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/>
              <a:t>arimasen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076257" y="5085184"/>
            <a:ext cx="1866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rgbClr val="FF0000"/>
                </a:solidFill>
              </a:rPr>
              <a:t>kunai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/>
              <a:t>desu</a:t>
            </a:r>
            <a:r>
              <a:rPr lang="it-IT" sz="2800" dirty="0" smtClean="0"/>
              <a:t>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34889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dell’aggettivo-i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2276872"/>
            <a:ext cx="2589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Passato positivo</a:t>
            </a:r>
            <a:endParaRPr lang="it-IT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27584" y="2780928"/>
            <a:ext cx="5066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</a:t>
            </a:r>
            <a:r>
              <a:rPr lang="it-IT" sz="2800" dirty="0" err="1" smtClean="0"/>
              <a:t>biiru</a:t>
            </a:r>
            <a:r>
              <a:rPr lang="it-IT" sz="2800" dirty="0" smtClean="0"/>
              <a:t>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tsumeta</a:t>
            </a:r>
            <a:r>
              <a:rPr lang="it-IT" sz="2800" dirty="0" err="1" smtClean="0">
                <a:solidFill>
                  <a:srgbClr val="FF0000"/>
                </a:solidFill>
              </a:rPr>
              <a:t>katta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/>
              <a:t>desu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27584" y="3409836"/>
            <a:ext cx="4287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</a:t>
            </a:r>
            <a:r>
              <a:rPr lang="it-IT" sz="2800" dirty="0" err="1" smtClean="0"/>
              <a:t>biiru</a:t>
            </a:r>
            <a:r>
              <a:rPr lang="it-IT" sz="2800" dirty="0" smtClean="0"/>
              <a:t>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tsumeta</a:t>
            </a:r>
            <a:r>
              <a:rPr lang="it-IT" sz="2800" dirty="0" err="1" smtClean="0">
                <a:solidFill>
                  <a:srgbClr val="FF0000"/>
                </a:solidFill>
              </a:rPr>
              <a:t>katta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dirty="0"/>
          </a:p>
        </p:txBody>
      </p:sp>
      <p:cxnSp>
        <p:nvCxnSpPr>
          <p:cNvPr id="9" name="Connettore 1 8"/>
          <p:cNvCxnSpPr/>
          <p:nvPr/>
        </p:nvCxnSpPr>
        <p:spPr>
          <a:xfrm>
            <a:off x="467544" y="3409836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393645" y="3501008"/>
            <a:ext cx="1850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forma piana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465653" y="2833772"/>
            <a:ext cx="191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forma cortese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1560" y="4581128"/>
            <a:ext cx="2685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Passato negativo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5085184"/>
            <a:ext cx="3468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</a:t>
            </a:r>
            <a:r>
              <a:rPr lang="it-IT" sz="2800" dirty="0" err="1" smtClean="0"/>
              <a:t>biiru</a:t>
            </a:r>
            <a:r>
              <a:rPr lang="it-IT" sz="2800" dirty="0" smtClean="0"/>
              <a:t>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tsumeta</a:t>
            </a:r>
            <a:endParaRPr lang="it-IT" sz="28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27584" y="5714092"/>
            <a:ext cx="4996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</a:t>
            </a:r>
            <a:r>
              <a:rPr lang="it-IT" sz="2800" dirty="0" err="1" smtClean="0"/>
              <a:t>biiru</a:t>
            </a:r>
            <a:r>
              <a:rPr lang="it-IT" sz="2800" dirty="0" smtClean="0"/>
              <a:t>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tsumeta</a:t>
            </a:r>
            <a:r>
              <a:rPr lang="it-IT" sz="2800" dirty="0" err="1" smtClean="0">
                <a:solidFill>
                  <a:srgbClr val="FF0000"/>
                </a:solidFill>
              </a:rPr>
              <a:t>kunakatta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dirty="0"/>
          </a:p>
        </p:txBody>
      </p:sp>
      <p:cxnSp>
        <p:nvCxnSpPr>
          <p:cNvPr id="15" name="Connettore 1 14"/>
          <p:cNvCxnSpPr/>
          <p:nvPr/>
        </p:nvCxnSpPr>
        <p:spPr>
          <a:xfrm>
            <a:off x="467544" y="5714092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7524328" y="5805264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piana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452320" y="5138028"/>
            <a:ext cx="1030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cortese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078844" y="5085184"/>
            <a:ext cx="3199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rgbClr val="FF0000"/>
                </a:solidFill>
              </a:rPr>
              <a:t>ku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/>
              <a:t>arimasen</a:t>
            </a:r>
            <a:r>
              <a:rPr lang="it-IT" sz="2800" dirty="0"/>
              <a:t> </a:t>
            </a:r>
            <a:r>
              <a:rPr lang="it-IT" sz="2800" dirty="0" err="1"/>
              <a:t>deshita</a:t>
            </a:r>
            <a:r>
              <a:rPr lang="it-IT" sz="2800" dirty="0"/>
              <a:t>.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4084570" y="5085184"/>
            <a:ext cx="2491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rgbClr val="FF0000"/>
                </a:solidFill>
              </a:rPr>
              <a:t>kunakatta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/>
              <a:t>desu</a:t>
            </a:r>
            <a:r>
              <a:rPr lang="it-IT" sz="2800" dirty="0" smtClean="0"/>
              <a:t>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02520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dell’aggettivo-i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2276872"/>
            <a:ext cx="2369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Dov’è l’errore?</a:t>
            </a:r>
            <a:endParaRPr lang="it-IT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2905780"/>
            <a:ext cx="3406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Watashi</a:t>
            </a:r>
            <a:r>
              <a:rPr lang="it-IT" sz="2800" dirty="0" smtClean="0"/>
              <a:t> no </a:t>
            </a:r>
            <a:r>
              <a:rPr lang="it-IT" sz="2800" dirty="0" err="1" smtClean="0"/>
              <a:t>sensei</a:t>
            </a:r>
            <a:r>
              <a:rPr lang="it-IT" sz="2800" dirty="0" smtClean="0"/>
              <a:t> </a:t>
            </a:r>
            <a:r>
              <a:rPr lang="it-IT" sz="2800" dirty="0" err="1" smtClean="0"/>
              <a:t>wa</a:t>
            </a:r>
            <a:endParaRPr lang="it-IT" sz="28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818995" y="2905780"/>
            <a:ext cx="2711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kibishi</a:t>
            </a:r>
            <a:r>
              <a:rPr lang="it-IT" sz="2800" dirty="0" err="1" smtClean="0">
                <a:solidFill>
                  <a:srgbClr val="FF0000"/>
                </a:solidFill>
              </a:rPr>
              <a:t>katta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/>
              <a:t>desu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818995" y="2905780"/>
            <a:ext cx="243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kibishii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/>
              <a:t>deshita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818995" y="2905780"/>
            <a:ext cx="2342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strike="sngStrike" dirty="0" err="1" smtClean="0">
                <a:solidFill>
                  <a:srgbClr val="FF0000"/>
                </a:solidFill>
              </a:rPr>
              <a:t>kibishii</a:t>
            </a:r>
            <a:r>
              <a:rPr lang="it-IT" sz="2800" strike="sngStrike" dirty="0" smtClean="0">
                <a:solidFill>
                  <a:srgbClr val="FF0000"/>
                </a:solidFill>
              </a:rPr>
              <a:t> </a:t>
            </a:r>
            <a:r>
              <a:rPr lang="it-IT" sz="2800" strike="sngStrike" dirty="0" err="1" smtClean="0">
                <a:solidFill>
                  <a:srgbClr val="FF0000"/>
                </a:solidFill>
              </a:rPr>
              <a:t>deshita</a:t>
            </a:r>
            <a:endParaRPr lang="it-IT" sz="2800" strike="sngStrike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611560" y="4275093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Gli aggettivi-i si coniugano, in questo esempio il verbo ‘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desu</a:t>
            </a:r>
            <a:r>
              <a:rPr lang="it-IT" sz="2800" dirty="0" smtClean="0"/>
              <a:t>’ serve solo come 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ausiliare di cortesia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11560" y="3429000"/>
            <a:ext cx="4360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</a:rPr>
              <a:t>Il mio insegnante era severo.</a:t>
            </a:r>
            <a:endParaRPr lang="it-IT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3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2" grpId="1"/>
      <p:bldP spid="22" grpId="2"/>
      <p:bldP spid="23" grpId="0"/>
      <p:bldP spid="23" grpId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L’aggettivo irregolare ‘ii’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46876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C’è un solo aggettivo-i irregolare: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ii</a:t>
            </a:r>
            <a:r>
              <a:rPr lang="it-IT" dirty="0" smtClean="0"/>
              <a:t> 		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bello, buono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43608" y="1916832"/>
            <a:ext cx="960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3200" dirty="0" smtClean="0"/>
              <a:t>いい</a:t>
            </a:r>
            <a:endParaRPr lang="it-IT" sz="32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67544" y="2492896"/>
            <a:ext cx="8229600" cy="13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altLang="ja-JP" dirty="0" smtClean="0"/>
              <a:t>La forma originale era ‘</a:t>
            </a:r>
            <a:r>
              <a:rPr lang="it-IT" altLang="ja-JP" dirty="0" err="1" smtClean="0"/>
              <a:t>yoi</a:t>
            </a:r>
            <a:r>
              <a:rPr lang="it-IT" altLang="ja-JP" dirty="0" smtClean="0"/>
              <a:t>’ e viene usata questa per le </a:t>
            </a:r>
            <a:r>
              <a:rPr lang="it-IT" dirty="0" smtClean="0"/>
              <a:t>forme coniugate.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457200" y="3645024"/>
            <a:ext cx="5770984" cy="1296144"/>
            <a:chOff x="457200" y="3645024"/>
            <a:chExt cx="5770984" cy="1296144"/>
          </a:xfrm>
        </p:grpSpPr>
        <p:sp>
          <p:nvSpPr>
            <p:cNvPr id="6" name="Segnaposto contenuto 2"/>
            <p:cNvSpPr txBox="1">
              <a:spLocks/>
            </p:cNvSpPr>
            <p:nvPr/>
          </p:nvSpPr>
          <p:spPr>
            <a:xfrm>
              <a:off x="467544" y="3645024"/>
              <a:ext cx="4114800" cy="7200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dirty="0" err="1"/>
                <a:t>Kyō</a:t>
              </a:r>
              <a:r>
                <a:rPr lang="it-IT" dirty="0"/>
                <a:t> </a:t>
              </a:r>
              <a:r>
                <a:rPr lang="it-IT" dirty="0" err="1" smtClean="0"/>
                <a:t>wa</a:t>
              </a:r>
              <a:r>
                <a:rPr lang="it-IT" dirty="0" smtClean="0"/>
                <a:t> </a:t>
              </a:r>
              <a:r>
                <a:rPr lang="it-IT" dirty="0" smtClean="0">
                  <a:solidFill>
                    <a:srgbClr val="FF0000"/>
                  </a:solidFill>
                </a:rPr>
                <a:t>ii</a:t>
              </a:r>
              <a:r>
                <a:rPr lang="it-IT" dirty="0" smtClean="0"/>
                <a:t> </a:t>
              </a:r>
              <a:r>
                <a:rPr lang="it-IT" dirty="0" err="1" smtClean="0"/>
                <a:t>tenki</a:t>
              </a:r>
              <a:r>
                <a:rPr lang="it-IT" dirty="0" smtClean="0"/>
                <a:t> </a:t>
              </a:r>
              <a:r>
                <a:rPr lang="it-IT" dirty="0" err="1" smtClean="0"/>
                <a:t>desu</a:t>
              </a:r>
              <a:r>
                <a:rPr lang="it-IT" dirty="0" smtClean="0"/>
                <a:t> ne. </a:t>
              </a:r>
            </a:p>
          </p:txBody>
        </p:sp>
        <p:sp>
          <p:nvSpPr>
            <p:cNvPr id="8" name="Segnaposto contenuto 2"/>
            <p:cNvSpPr txBox="1">
              <a:spLocks/>
            </p:cNvSpPr>
            <p:nvPr/>
          </p:nvSpPr>
          <p:spPr>
            <a:xfrm>
              <a:off x="457200" y="4221088"/>
              <a:ext cx="5770984" cy="7200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Oggi il tempo è bello, eh?</a:t>
              </a: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467544" y="4988839"/>
            <a:ext cx="7992888" cy="1392489"/>
            <a:chOff x="467544" y="4988839"/>
            <a:chExt cx="7992888" cy="1392489"/>
          </a:xfrm>
        </p:grpSpPr>
        <p:sp>
          <p:nvSpPr>
            <p:cNvPr id="7" name="Segnaposto contenuto 2"/>
            <p:cNvSpPr txBox="1">
              <a:spLocks/>
            </p:cNvSpPr>
            <p:nvPr/>
          </p:nvSpPr>
          <p:spPr>
            <a:xfrm>
              <a:off x="467544" y="4988839"/>
              <a:ext cx="7992888" cy="7200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dirty="0" err="1"/>
                <a:t>Kinō</a:t>
              </a:r>
              <a:r>
                <a:rPr lang="it-IT" dirty="0"/>
                <a:t> </a:t>
              </a:r>
              <a:r>
                <a:rPr lang="it-IT" dirty="0" smtClean="0"/>
                <a:t>no </a:t>
              </a:r>
              <a:r>
                <a:rPr lang="it-IT" dirty="0" err="1" smtClean="0"/>
                <a:t>tenki</a:t>
              </a:r>
              <a:r>
                <a:rPr lang="it-IT" dirty="0" smtClean="0"/>
                <a:t> </a:t>
              </a:r>
              <a:r>
                <a:rPr lang="it-IT" dirty="0" err="1" smtClean="0"/>
                <a:t>wa</a:t>
              </a:r>
              <a:r>
                <a:rPr lang="it-IT" dirty="0" smtClean="0"/>
                <a:t> </a:t>
              </a:r>
              <a:r>
                <a:rPr lang="it-IT" dirty="0" err="1" smtClean="0">
                  <a:solidFill>
                    <a:srgbClr val="FF0000"/>
                  </a:solidFill>
                </a:rPr>
                <a:t>yokunakatta</a:t>
              </a:r>
              <a:r>
                <a:rPr lang="it-IT" dirty="0" smtClean="0"/>
                <a:t> </a:t>
              </a:r>
              <a:r>
                <a:rPr lang="it-IT" dirty="0" err="1" smtClean="0"/>
                <a:t>desu</a:t>
              </a:r>
              <a:r>
                <a:rPr lang="it-IT" dirty="0" smtClean="0"/>
                <a:t>. </a:t>
              </a:r>
            </a:p>
          </p:txBody>
        </p:sp>
        <p:sp>
          <p:nvSpPr>
            <p:cNvPr id="9" name="Segnaposto contenuto 2"/>
            <p:cNvSpPr txBox="1">
              <a:spLocks/>
            </p:cNvSpPr>
            <p:nvPr/>
          </p:nvSpPr>
          <p:spPr>
            <a:xfrm>
              <a:off x="467544" y="5661248"/>
              <a:ext cx="7992888" cy="7200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Il tempo di ieri non è stato bello.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791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it-IT" dirty="0" smtClean="0"/>
              <a:t>«Coniugazione» dell’aggettivo-</a:t>
            </a:r>
            <a:r>
              <a:rPr lang="it-IT" dirty="0" err="1" smtClean="0"/>
              <a:t>na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4473" y="1340768"/>
            <a:ext cx="81487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Gli aggettivi-</a:t>
            </a:r>
            <a:r>
              <a:rPr lang="it-IT" sz="2800" dirty="0" err="1" smtClean="0"/>
              <a:t>na</a:t>
            </a:r>
            <a:r>
              <a:rPr lang="it-IT" sz="2800" dirty="0" smtClean="0"/>
              <a:t> perdono la particella ‘</a:t>
            </a:r>
            <a:r>
              <a:rPr lang="it-IT" sz="2800" dirty="0" err="1" smtClean="0"/>
              <a:t>na</a:t>
            </a:r>
            <a:r>
              <a:rPr lang="it-IT" sz="2800" dirty="0" smtClean="0"/>
              <a:t>’ di fronte al </a:t>
            </a:r>
          </a:p>
          <a:p>
            <a:r>
              <a:rPr lang="it-IT" sz="2800" dirty="0" smtClean="0"/>
              <a:t>verbo e si comportano come nomi: si coniuga il verbo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2473732"/>
            <a:ext cx="2764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Presente positivo</a:t>
            </a:r>
            <a:endParaRPr lang="it-IT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27584" y="2977788"/>
            <a:ext cx="4422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machi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shizuka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/>
              <a:t>desu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27584" y="3606696"/>
            <a:ext cx="4085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machi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shizuka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da.</a:t>
            </a:r>
            <a:endParaRPr lang="it-IT" sz="2800" dirty="0"/>
          </a:p>
        </p:txBody>
      </p:sp>
      <p:cxnSp>
        <p:nvCxnSpPr>
          <p:cNvPr id="9" name="Connettore 1 8"/>
          <p:cNvCxnSpPr/>
          <p:nvPr/>
        </p:nvCxnSpPr>
        <p:spPr>
          <a:xfrm>
            <a:off x="467544" y="3606696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393645" y="3697868"/>
            <a:ext cx="1850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forma piana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465653" y="3030632"/>
            <a:ext cx="191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forma cortese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1560" y="4581128"/>
            <a:ext cx="2861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Presente negativo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5085184"/>
            <a:ext cx="5940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/>
              <a:t>Kono</a:t>
            </a:r>
            <a:r>
              <a:rPr lang="it-IT" sz="2800" dirty="0"/>
              <a:t> machi </a:t>
            </a:r>
            <a:r>
              <a:rPr lang="it-IT" sz="2800" dirty="0" err="1"/>
              <a:t>wa</a:t>
            </a:r>
            <a:r>
              <a:rPr lang="it-IT" sz="2800" dirty="0"/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shizuka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/>
              <a:t>dewa</a:t>
            </a:r>
            <a:r>
              <a:rPr lang="it-IT" sz="2800" dirty="0" smtClean="0"/>
              <a:t> </a:t>
            </a:r>
            <a:r>
              <a:rPr lang="it-IT" sz="2800" dirty="0" err="1" smtClean="0"/>
              <a:t>arimasen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27584" y="5714092"/>
            <a:ext cx="5038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/>
              <a:t>Kono</a:t>
            </a:r>
            <a:r>
              <a:rPr lang="it-IT" sz="2800" dirty="0"/>
              <a:t> machi </a:t>
            </a:r>
            <a:r>
              <a:rPr lang="it-IT" sz="2800" dirty="0" err="1"/>
              <a:t>wa</a:t>
            </a:r>
            <a:r>
              <a:rPr lang="it-IT" sz="2800" dirty="0"/>
              <a:t> </a:t>
            </a:r>
            <a:r>
              <a:rPr lang="it-IT" sz="2800" dirty="0" err="1">
                <a:solidFill>
                  <a:srgbClr val="FF0000"/>
                </a:solidFill>
              </a:rPr>
              <a:t>shizuka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/>
              <a:t>dewa</a:t>
            </a:r>
            <a:r>
              <a:rPr lang="it-IT" sz="2800" dirty="0"/>
              <a:t> </a:t>
            </a:r>
            <a:r>
              <a:rPr lang="it-IT" sz="2800" dirty="0" err="1" smtClean="0"/>
              <a:t>nai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cxnSp>
        <p:nvCxnSpPr>
          <p:cNvPr id="15" name="Connettore 1 14"/>
          <p:cNvCxnSpPr/>
          <p:nvPr/>
        </p:nvCxnSpPr>
        <p:spPr>
          <a:xfrm>
            <a:off x="467544" y="5714092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7524328" y="5805264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piana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452320" y="5138028"/>
            <a:ext cx="1030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cortese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2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«Coniugazione» dell’aggettivo-</a:t>
            </a:r>
            <a:r>
              <a:rPr lang="it-IT" dirty="0" err="1" smtClean="0"/>
              <a:t>na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916832"/>
            <a:ext cx="2589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Passato positivo</a:t>
            </a:r>
            <a:endParaRPr lang="it-IT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27584" y="2420888"/>
            <a:ext cx="4791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machi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shizuka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/>
              <a:t>deshita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27584" y="3049796"/>
            <a:ext cx="4484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machi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shizuka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/>
              <a:t>datta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cxnSp>
        <p:nvCxnSpPr>
          <p:cNvPr id="9" name="Connettore 1 8"/>
          <p:cNvCxnSpPr/>
          <p:nvPr/>
        </p:nvCxnSpPr>
        <p:spPr>
          <a:xfrm>
            <a:off x="467544" y="3049796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393645" y="3140968"/>
            <a:ext cx="1850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forma piana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465653" y="2473732"/>
            <a:ext cx="191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forma cortese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1560" y="4365104"/>
            <a:ext cx="2685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Passato negativo</a:t>
            </a:r>
            <a:endParaRPr lang="it-IT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83568" y="4869160"/>
            <a:ext cx="7089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/>
              <a:t>Kono</a:t>
            </a:r>
            <a:r>
              <a:rPr lang="it-IT" sz="2800" dirty="0"/>
              <a:t> machi </a:t>
            </a:r>
            <a:r>
              <a:rPr lang="it-IT" sz="2800" dirty="0" err="1"/>
              <a:t>wa</a:t>
            </a:r>
            <a:r>
              <a:rPr lang="it-IT" sz="2800" dirty="0"/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shizuka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/>
              <a:t>dewa</a:t>
            </a:r>
            <a:r>
              <a:rPr lang="it-IT" sz="2800" dirty="0" smtClean="0"/>
              <a:t> </a:t>
            </a:r>
            <a:r>
              <a:rPr lang="it-IT" sz="2800" dirty="0" err="1" smtClean="0"/>
              <a:t>arimasen</a:t>
            </a:r>
            <a:r>
              <a:rPr lang="it-IT" sz="2800" dirty="0" smtClean="0"/>
              <a:t> </a:t>
            </a:r>
            <a:r>
              <a:rPr lang="it-IT" sz="2800" dirty="0" err="1" smtClean="0"/>
              <a:t>deshita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83568" y="5498068"/>
            <a:ext cx="5684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/>
              <a:t>Kono</a:t>
            </a:r>
            <a:r>
              <a:rPr lang="it-IT" sz="2800" dirty="0"/>
              <a:t> machi </a:t>
            </a:r>
            <a:r>
              <a:rPr lang="it-IT" sz="2800" dirty="0" err="1"/>
              <a:t>wa</a:t>
            </a:r>
            <a:r>
              <a:rPr lang="it-IT" sz="2800" dirty="0"/>
              <a:t> </a:t>
            </a:r>
            <a:r>
              <a:rPr lang="it-IT" sz="2800" dirty="0" err="1">
                <a:solidFill>
                  <a:srgbClr val="FF0000"/>
                </a:solidFill>
              </a:rPr>
              <a:t>shizuka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/>
              <a:t>dewa</a:t>
            </a:r>
            <a:r>
              <a:rPr lang="it-IT" sz="2800" dirty="0"/>
              <a:t> </a:t>
            </a:r>
            <a:r>
              <a:rPr lang="it-IT" sz="2800" dirty="0" err="1" smtClean="0"/>
              <a:t>nakatta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cxnSp>
        <p:nvCxnSpPr>
          <p:cNvPr id="15" name="Connettore 1 14"/>
          <p:cNvCxnSpPr/>
          <p:nvPr/>
        </p:nvCxnSpPr>
        <p:spPr>
          <a:xfrm>
            <a:off x="467544" y="5498068"/>
            <a:ext cx="838215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7884368" y="5589240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piana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812360" y="4922004"/>
            <a:ext cx="1030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cortese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Suki</a:t>
            </a:r>
            <a:r>
              <a:rPr lang="it-IT" dirty="0" smtClean="0"/>
              <a:t> e </a:t>
            </a:r>
            <a:r>
              <a:rPr lang="it-IT" dirty="0" err="1" smtClean="0"/>
              <a:t>Kirai</a:t>
            </a:r>
            <a:r>
              <a:rPr lang="it-IT" dirty="0" smtClean="0"/>
              <a:t>: piacere e non piacere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55576" y="1268760"/>
            <a:ext cx="76849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Ci sono due aggettivi-</a:t>
            </a:r>
            <a:r>
              <a:rPr lang="it-IT" sz="2800" dirty="0" err="1" smtClean="0"/>
              <a:t>na</a:t>
            </a:r>
            <a:r>
              <a:rPr lang="it-IT" sz="2800" dirty="0" smtClean="0"/>
              <a:t> che si usano per esprimere</a:t>
            </a:r>
          </a:p>
          <a:p>
            <a:r>
              <a:rPr lang="it-IT" sz="2800" dirty="0" smtClean="0"/>
              <a:t>‘gusto e predilezione’.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55576" y="2422049"/>
            <a:ext cx="120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rgbClr val="FF0000"/>
                </a:solidFill>
              </a:rPr>
              <a:t>suki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na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5576" y="2924944"/>
            <a:ext cx="1243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rgbClr val="FF0000"/>
                </a:solidFill>
              </a:rPr>
              <a:t>kirai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na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67744" y="2420888"/>
            <a:ext cx="3426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= gradevole, piacevole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267744" y="2924944"/>
            <a:ext cx="3708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= sgradevole, spiacevole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83568" y="4005064"/>
            <a:ext cx="143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Modello</a:t>
            </a:r>
            <a:endParaRPr lang="it-IT" sz="28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19789" y="4581128"/>
            <a:ext cx="31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A </a:t>
            </a:r>
            <a:r>
              <a:rPr lang="it-IT" sz="2800" dirty="0" err="1" smtClean="0">
                <a:solidFill>
                  <a:srgbClr val="FF0000"/>
                </a:solidFill>
              </a:rPr>
              <a:t>wa</a:t>
            </a:r>
            <a:r>
              <a:rPr lang="it-IT" sz="2800" dirty="0" smtClean="0"/>
              <a:t> B </a:t>
            </a:r>
            <a:r>
              <a:rPr lang="it-IT" sz="2800" dirty="0" err="1" smtClean="0">
                <a:solidFill>
                  <a:srgbClr val="FF0000"/>
                </a:solidFill>
              </a:rPr>
              <a:t>ga</a:t>
            </a:r>
            <a:r>
              <a:rPr lang="it-IT" sz="2800" dirty="0" smtClean="0"/>
              <a:t> </a:t>
            </a:r>
            <a:r>
              <a:rPr lang="it-IT" sz="2800" dirty="0" err="1" smtClean="0"/>
              <a:t>suki</a:t>
            </a:r>
            <a:r>
              <a:rPr lang="it-IT" sz="2800" dirty="0" smtClean="0"/>
              <a:t> </a:t>
            </a:r>
            <a:r>
              <a:rPr lang="it-IT" sz="2800" dirty="0" err="1" smtClean="0"/>
              <a:t>desu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078896" y="4581128"/>
            <a:ext cx="2095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 A piace B.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30637" y="5210036"/>
            <a:ext cx="3159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A </a:t>
            </a:r>
            <a:r>
              <a:rPr lang="it-IT" sz="2800" dirty="0" err="1" smtClean="0">
                <a:solidFill>
                  <a:srgbClr val="FF0000"/>
                </a:solidFill>
              </a:rPr>
              <a:t>wa</a:t>
            </a:r>
            <a:r>
              <a:rPr lang="it-IT" sz="2800" dirty="0" smtClean="0"/>
              <a:t> B </a:t>
            </a:r>
            <a:r>
              <a:rPr lang="it-IT" sz="2800" dirty="0" err="1" smtClean="0">
                <a:solidFill>
                  <a:srgbClr val="FF0000"/>
                </a:solidFill>
              </a:rPr>
              <a:t>ga</a:t>
            </a:r>
            <a:r>
              <a:rPr lang="it-IT" sz="2800" dirty="0" smtClean="0"/>
              <a:t> </a:t>
            </a:r>
            <a:r>
              <a:rPr lang="it-IT" sz="2800" dirty="0" err="1" smtClean="0"/>
              <a:t>kirai</a:t>
            </a:r>
            <a:r>
              <a:rPr lang="it-IT" sz="2800" dirty="0" smtClean="0"/>
              <a:t> </a:t>
            </a:r>
            <a:r>
              <a:rPr lang="it-IT" sz="2800" dirty="0" err="1" smtClean="0"/>
              <a:t>desu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067944" y="5210036"/>
            <a:ext cx="2744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 A non piace B.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Riepilogo grammaticale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43808" y="1556792"/>
            <a:ext cx="2808312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Verbo essere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682391" y="2384884"/>
            <a:ext cx="298892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i="1" dirty="0">
                <a:latin typeface="Adobe Caslon Pro" pitchFamily="18" charset="0"/>
              </a:rPr>
              <a:t>forma copulativa</a:t>
            </a:r>
            <a:endParaRPr lang="it-IT" dirty="0" smtClean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355975" y="2384884"/>
            <a:ext cx="298892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i="1" dirty="0">
                <a:latin typeface="Adobe Caslon Pro" pitchFamily="18" charset="0"/>
              </a:rPr>
              <a:t>forma </a:t>
            </a:r>
            <a:r>
              <a:rPr lang="it-IT" i="1" dirty="0" smtClean="0">
                <a:latin typeface="Adobe Caslon Pro" pitchFamily="18" charset="0"/>
              </a:rPr>
              <a:t>predicativa</a:t>
            </a:r>
            <a:endParaRPr lang="it-IT" dirty="0" smtClean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475655" y="3651827"/>
            <a:ext cx="1084499" cy="588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>
                <a:solidFill>
                  <a:srgbClr val="FF0000"/>
                </a:solidFill>
              </a:rPr>
              <a:t>desu</a:t>
            </a: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4355975" y="3705030"/>
            <a:ext cx="446449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 smtClean="0">
                <a:solidFill>
                  <a:srgbClr val="FF0000"/>
                </a:solidFill>
              </a:rPr>
              <a:t>arimasu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i="1" dirty="0">
                <a:latin typeface="Adobe Caslon Pro" pitchFamily="18" charset="0"/>
              </a:rPr>
              <a:t>(oggetti, piante)</a:t>
            </a:r>
            <a:endParaRPr lang="it-IT" dirty="0"/>
          </a:p>
          <a:p>
            <a:pPr marL="0" indent="0">
              <a:buNone/>
            </a:pP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4355975" y="4365104"/>
            <a:ext cx="4608513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 smtClean="0">
                <a:solidFill>
                  <a:srgbClr val="FF0000"/>
                </a:solidFill>
              </a:rPr>
              <a:t>imasu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i="1" dirty="0">
                <a:latin typeface="Adobe Caslon Pro" pitchFamily="18" charset="0"/>
              </a:rPr>
              <a:t>(persone, animali)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718983" y="3044957"/>
            <a:ext cx="298892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essere (qualcosa)</a:t>
            </a:r>
            <a:endParaRPr lang="it-IT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4355975" y="3044957"/>
            <a:ext cx="428506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i="1" dirty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esistere, esserci, trovarsi </a:t>
            </a:r>
            <a:endParaRPr lang="it-IT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971600" y="5589240"/>
            <a:ext cx="7848872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La stessa forma vale per tutte le persone!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3995935" y="2384884"/>
            <a:ext cx="0" cy="255628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307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Suki</a:t>
            </a:r>
            <a:r>
              <a:rPr lang="it-IT" dirty="0" smtClean="0"/>
              <a:t> e </a:t>
            </a:r>
            <a:r>
              <a:rPr lang="it-IT" dirty="0" err="1" smtClean="0"/>
              <a:t>Kirai</a:t>
            </a:r>
            <a:r>
              <a:rPr lang="it-IT" dirty="0" smtClean="0"/>
              <a:t>: piacere e non piacere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83568" y="1340768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Esempi</a:t>
            </a:r>
            <a:endParaRPr lang="it-IT" sz="28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30592" y="1897668"/>
            <a:ext cx="4931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Watashi</a:t>
            </a:r>
            <a:r>
              <a:rPr lang="it-IT" sz="2800" dirty="0" smtClean="0"/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sakana</a:t>
            </a:r>
            <a:r>
              <a:rPr lang="it-IT" sz="2800" dirty="0" smtClean="0"/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ga</a:t>
            </a:r>
            <a:r>
              <a:rPr lang="it-IT" sz="2800" dirty="0" smtClean="0"/>
              <a:t> </a:t>
            </a:r>
            <a:r>
              <a:rPr lang="it-IT" sz="2800" dirty="0" err="1" smtClean="0"/>
              <a:t>kirai</a:t>
            </a:r>
            <a:r>
              <a:rPr lang="it-IT" sz="2800" dirty="0" smtClean="0"/>
              <a:t> </a:t>
            </a:r>
            <a:r>
              <a:rPr lang="it-IT" sz="2800" dirty="0" err="1" smtClean="0"/>
              <a:t>desu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55576" y="2401724"/>
            <a:ext cx="3700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me non piace il pesce.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98143" y="3573016"/>
            <a:ext cx="6267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(</a:t>
            </a:r>
            <a:r>
              <a:rPr lang="it-IT" sz="2800" dirty="0" err="1" smtClean="0"/>
              <a:t>Anata</a:t>
            </a:r>
            <a:r>
              <a:rPr lang="it-IT" sz="2800" dirty="0" smtClean="0"/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wa</a:t>
            </a:r>
            <a:r>
              <a:rPr lang="it-IT" sz="2800" dirty="0"/>
              <a:t>) </a:t>
            </a:r>
            <a:r>
              <a:rPr lang="it-IT" sz="2800" dirty="0" err="1"/>
              <a:t>chūgoku</a:t>
            </a:r>
            <a:r>
              <a:rPr lang="it-IT" sz="2800" dirty="0"/>
              <a:t> </a:t>
            </a:r>
            <a:r>
              <a:rPr lang="it-IT" sz="2800" dirty="0" err="1"/>
              <a:t>ryōri</a:t>
            </a:r>
            <a:r>
              <a:rPr lang="it-IT" sz="2800" dirty="0"/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ga</a:t>
            </a:r>
            <a:r>
              <a:rPr lang="it-IT" sz="2800" dirty="0" smtClean="0"/>
              <a:t> </a:t>
            </a:r>
            <a:r>
              <a:rPr lang="it-IT" sz="2800" dirty="0" err="1" smtClean="0"/>
              <a:t>suki</a:t>
            </a:r>
            <a:r>
              <a:rPr lang="it-IT" sz="2800" dirty="0" smtClean="0"/>
              <a:t> </a:t>
            </a:r>
            <a:r>
              <a:rPr lang="it-IT" sz="2800" dirty="0" err="1" smtClean="0"/>
              <a:t>desu</a:t>
            </a:r>
            <a:r>
              <a:rPr lang="it-IT" sz="2800" dirty="0" smtClean="0"/>
              <a:t> ka?</a:t>
            </a:r>
            <a:endParaRPr lang="it-IT" sz="28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86930" y="4077072"/>
            <a:ext cx="3817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 piace la cucina cinese?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83568" y="4600292"/>
            <a:ext cx="27414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Hai, </a:t>
            </a:r>
            <a:r>
              <a:rPr lang="it-IT" sz="2800" dirty="0" err="1" smtClean="0"/>
              <a:t>suki</a:t>
            </a:r>
            <a:r>
              <a:rPr lang="it-IT" sz="2800" dirty="0" smtClean="0"/>
              <a:t> </a:t>
            </a:r>
            <a:r>
              <a:rPr lang="it-IT" sz="2800" dirty="0" err="1" smtClean="0"/>
              <a:t>desu</a:t>
            </a:r>
            <a:r>
              <a:rPr lang="it-IT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 smtClean="0"/>
              <a:t>Iie</a:t>
            </a:r>
            <a:r>
              <a:rPr lang="it-IT" sz="2800" dirty="0" smtClean="0"/>
              <a:t>, </a:t>
            </a:r>
            <a:r>
              <a:rPr lang="it-IT" sz="2800" dirty="0" err="1" smtClean="0"/>
              <a:t>kirai</a:t>
            </a:r>
            <a:r>
              <a:rPr lang="it-IT" sz="2800" dirty="0" smtClean="0"/>
              <a:t> </a:t>
            </a:r>
            <a:r>
              <a:rPr lang="it-IT" sz="2800" dirty="0" err="1" smtClean="0"/>
              <a:t>desu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419872" y="4600292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Sì, mi piace.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419872" y="5032340"/>
            <a:ext cx="2734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No, non mi piace.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83568" y="1537628"/>
            <a:ext cx="4233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</a:t>
            </a:r>
            <a:r>
              <a:rPr lang="it-IT" sz="2800" dirty="0" err="1" smtClean="0"/>
              <a:t>heya</a:t>
            </a:r>
            <a:r>
              <a:rPr lang="it-IT" sz="2800" dirty="0" smtClean="0"/>
              <a:t>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shizuka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/>
              <a:t>desu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74906" y="2132856"/>
            <a:ext cx="4046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Questa stanza è </a:t>
            </a:r>
            <a:r>
              <a:rPr lang="it-IT" sz="2800" dirty="0" smtClean="0">
                <a:solidFill>
                  <a:srgbClr val="FF0000"/>
                </a:solidFill>
              </a:rPr>
              <a:t>tranquilla.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3568" y="3212976"/>
            <a:ext cx="5751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Demo, </a:t>
            </a:r>
            <a:r>
              <a:rPr lang="it-IT" sz="2800" dirty="0" err="1" smtClean="0"/>
              <a:t>kono</a:t>
            </a:r>
            <a:r>
              <a:rPr lang="it-IT" sz="2800" dirty="0" smtClean="0"/>
              <a:t> </a:t>
            </a:r>
            <a:r>
              <a:rPr lang="it-IT" sz="2800" dirty="0" err="1" smtClean="0"/>
              <a:t>heya</a:t>
            </a:r>
            <a:r>
              <a:rPr lang="it-IT" sz="2800" dirty="0" smtClean="0"/>
              <a:t>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hiroku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/>
              <a:t>arimasen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69395" y="3861048"/>
            <a:ext cx="5800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Tuttavia, questa stanza non è </a:t>
            </a:r>
            <a:r>
              <a:rPr lang="it-IT" sz="2800" dirty="0" smtClean="0">
                <a:solidFill>
                  <a:srgbClr val="FF0000"/>
                </a:solidFill>
              </a:rPr>
              <a:t>spaziosa.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2555776" y="5157192"/>
            <a:ext cx="5104091" cy="1459324"/>
            <a:chOff x="5502474" y="1366576"/>
            <a:chExt cx="5104091" cy="1459324"/>
          </a:xfrm>
        </p:grpSpPr>
        <p:sp>
          <p:nvSpPr>
            <p:cNvPr id="8" name="CasellaDiTesto 7"/>
            <p:cNvSpPr txBox="1"/>
            <p:nvPr/>
          </p:nvSpPr>
          <p:spPr>
            <a:xfrm>
              <a:off x="5502474" y="1798624"/>
              <a:ext cx="16964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err="1" smtClean="0"/>
                <a:t>shizuka</a:t>
              </a:r>
              <a:r>
                <a:rPr lang="it-IT" sz="2800" dirty="0" smtClean="0"/>
                <a:t> 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na</a:t>
              </a:r>
              <a:endParaRPr lang="it-IT" sz="2800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7170432" y="1798624"/>
              <a:ext cx="34361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= tranquillo, silenzioso</a:t>
              </a:r>
              <a:endPara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6363311" y="2302680"/>
              <a:ext cx="8457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err="1" smtClean="0"/>
                <a:t>hiro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i</a:t>
              </a:r>
              <a:endParaRPr lang="it-IT" sz="2800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7167173" y="2302680"/>
              <a:ext cx="27734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= spazioso, ampio</a:t>
              </a:r>
              <a:endPara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6306336" y="1366576"/>
              <a:ext cx="8774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err="1" smtClean="0"/>
                <a:t>heya</a:t>
              </a:r>
              <a:endParaRPr lang="it-IT" sz="2800" dirty="0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7177087" y="1366576"/>
              <a:ext cx="13661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= stanza</a:t>
              </a:r>
              <a:endPara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0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7688" y="-27384"/>
            <a:ext cx="8229600" cy="994122"/>
          </a:xfrm>
        </p:spPr>
        <p:txBody>
          <a:bodyPr/>
          <a:lstStyle/>
          <a:p>
            <a:r>
              <a:rPr lang="it-IT" dirty="0" smtClean="0"/>
              <a:t>Presentazioni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78031" y="980728"/>
            <a:ext cx="5184577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はじめまして、私は</a:t>
            </a:r>
            <a:r>
              <a:rPr lang="it-IT" altLang="ja-JP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it-IT" altLang="ja-JP" dirty="0" smtClean="0">
                <a:latin typeface="Adobe Caslon Pro" pitchFamily="18" charset="0"/>
                <a:ea typeface="MS Mincho" panose="02020609040205080304" pitchFamily="49" charset="-128"/>
              </a:rPr>
              <a:t>(</a:t>
            </a:r>
            <a:r>
              <a:rPr lang="it-IT" altLang="ja-JP" i="1" dirty="0" smtClean="0">
                <a:solidFill>
                  <a:srgbClr val="FF0000"/>
                </a:solidFill>
                <a:latin typeface="Adobe Caslon Pro" pitchFamily="18" charset="0"/>
                <a:ea typeface="MS Mincho" panose="02020609040205080304" pitchFamily="49" charset="-128"/>
              </a:rPr>
              <a:t>nome</a:t>
            </a:r>
            <a:r>
              <a:rPr lang="it-IT" altLang="ja-JP" dirty="0" smtClean="0">
                <a:latin typeface="Adobe Caslon Pro" pitchFamily="18" charset="0"/>
                <a:ea typeface="MS Mincho" panose="02020609040205080304" pitchFamily="49" charset="-128"/>
              </a:rPr>
              <a:t>)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23528" y="1658983"/>
            <a:ext cx="3438880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どうぞよろしく。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8032" y="2924944"/>
            <a:ext cx="5295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latin typeface="Adobe Caslon Pro" pitchFamily="18" charset="0"/>
              </a:rPr>
              <a:t>Hajimemashite</a:t>
            </a:r>
            <a:r>
              <a:rPr lang="it-IT" sz="2800" dirty="0" smtClean="0">
                <a:latin typeface="Adobe Caslon Pro" pitchFamily="18" charset="0"/>
              </a:rPr>
              <a:t>. (</a:t>
            </a:r>
            <a:r>
              <a:rPr lang="it-IT" sz="2800" dirty="0" err="1" smtClean="0">
                <a:latin typeface="Adobe Caslon Pro" pitchFamily="18" charset="0"/>
              </a:rPr>
              <a:t>Watashi</a:t>
            </a:r>
            <a:r>
              <a:rPr lang="it-IT" sz="2800" dirty="0" smtClean="0">
                <a:latin typeface="Adobe Caslon Pro" pitchFamily="18" charset="0"/>
              </a:rPr>
              <a:t> </a:t>
            </a:r>
            <a:r>
              <a:rPr lang="it-IT" sz="2800" dirty="0" err="1" smtClean="0">
                <a:latin typeface="Adobe Caslon Pro" pitchFamily="18" charset="0"/>
              </a:rPr>
              <a:t>wa</a:t>
            </a:r>
            <a:r>
              <a:rPr lang="it-IT" sz="2800" dirty="0" smtClean="0">
                <a:latin typeface="Adobe Caslon Pro" pitchFamily="18" charset="0"/>
              </a:rPr>
              <a:t>) </a:t>
            </a:r>
            <a:r>
              <a:rPr lang="it-IT" sz="2800" i="1" dirty="0" smtClean="0">
                <a:solidFill>
                  <a:srgbClr val="FF0000"/>
                </a:solidFill>
                <a:latin typeface="Adobe Caslon Pro" pitchFamily="18" charset="0"/>
              </a:rPr>
              <a:t>nome</a:t>
            </a:r>
            <a:endParaRPr lang="it-IT" sz="2800" dirty="0">
              <a:latin typeface="Adobe Caslon Pro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780655" y="3351420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Adobe Caslon Pro" pitchFamily="18" charset="0"/>
              </a:rPr>
              <a:t>to </a:t>
            </a:r>
            <a:r>
              <a:rPr lang="it-IT" sz="2800" dirty="0" err="1" smtClean="0">
                <a:latin typeface="Adobe Caslon Pro" pitchFamily="18" charset="0"/>
              </a:rPr>
              <a:t>iimasu</a:t>
            </a:r>
            <a:r>
              <a:rPr lang="it-IT" sz="2800" dirty="0" smtClean="0">
                <a:latin typeface="Adobe Caslon Pro" pitchFamily="18" charset="0"/>
              </a:rPr>
              <a:t>.</a:t>
            </a:r>
            <a:endParaRPr lang="it-IT" sz="2800" dirty="0">
              <a:latin typeface="Adobe Caslon Pro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780655" y="3808632"/>
            <a:ext cx="2302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Adobe Caslon Pro" pitchFamily="18" charset="0"/>
              </a:rPr>
              <a:t>to </a:t>
            </a:r>
            <a:r>
              <a:rPr lang="it-IT" sz="2800" dirty="0" err="1" smtClean="0">
                <a:latin typeface="Adobe Caslon Pro" pitchFamily="18" charset="0"/>
              </a:rPr>
              <a:t>mōshimasu</a:t>
            </a:r>
            <a:r>
              <a:rPr lang="it-IT" sz="2800" dirty="0" smtClean="0">
                <a:latin typeface="Adobe Caslon Pro" pitchFamily="18" charset="0"/>
              </a:rPr>
              <a:t>.</a:t>
            </a:r>
            <a:endParaRPr lang="it-IT" sz="2800" dirty="0">
              <a:latin typeface="Adobe Caslon Pro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78032" y="3645024"/>
            <a:ext cx="2586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latin typeface="Adobe Caslon Pro" pitchFamily="18" charset="0"/>
              </a:rPr>
              <a:t>Dōzo</a:t>
            </a:r>
            <a:r>
              <a:rPr lang="it-IT" sz="2800" dirty="0" smtClean="0">
                <a:latin typeface="Adobe Caslon Pro" pitchFamily="18" charset="0"/>
              </a:rPr>
              <a:t> </a:t>
            </a:r>
            <a:r>
              <a:rPr lang="it-IT" sz="2800" dirty="0" err="1" smtClean="0">
                <a:latin typeface="Adobe Caslon Pro" pitchFamily="18" charset="0"/>
              </a:rPr>
              <a:t>yoroshiku</a:t>
            </a:r>
            <a:r>
              <a:rPr lang="it-IT" sz="2800" dirty="0" smtClean="0">
                <a:latin typeface="Adobe Caslon Pro" pitchFamily="18" charset="0"/>
              </a:rPr>
              <a:t>.</a:t>
            </a:r>
          </a:p>
        </p:txBody>
      </p:sp>
      <p:sp>
        <p:nvSpPr>
          <p:cNvPr id="10" name="Parentesi graffa aperta 9"/>
          <p:cNvSpPr/>
          <p:nvPr/>
        </p:nvSpPr>
        <p:spPr>
          <a:xfrm>
            <a:off x="5634616" y="2924944"/>
            <a:ext cx="288032" cy="1423534"/>
          </a:xfrm>
          <a:prstGeom prst="leftBrace">
            <a:avLst>
              <a:gd name="adj1" fmla="val 36835"/>
              <a:gd name="adj2" fmla="val 14906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797281" y="2949883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Adobe Caslon Pro" pitchFamily="18" charset="0"/>
              </a:rPr>
              <a:t>desu</a:t>
            </a:r>
            <a:r>
              <a:rPr lang="it-IT" sz="2800" dirty="0">
                <a:latin typeface="Adobe Caslon Pro" pitchFamily="18" charset="0"/>
              </a:rPr>
              <a:t>.</a:t>
            </a: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5833386" y="908720"/>
            <a:ext cx="2267771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>
                <a:latin typeface="MS Mincho" panose="02020609040205080304" pitchFamily="49" charset="-128"/>
                <a:ea typeface="MS Mincho" panose="02020609040205080304" pitchFamily="49" charset="-128"/>
              </a:rPr>
              <a:t>です。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5815144" y="1412776"/>
            <a:ext cx="2267771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といいます。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5796902" y="1916832"/>
            <a:ext cx="3078074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ともうします。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Parentesi graffa aperta 14"/>
          <p:cNvSpPr/>
          <p:nvPr/>
        </p:nvSpPr>
        <p:spPr>
          <a:xfrm>
            <a:off x="5527112" y="1027537"/>
            <a:ext cx="288032" cy="1423534"/>
          </a:xfrm>
          <a:prstGeom prst="leftBrace">
            <a:avLst>
              <a:gd name="adj1" fmla="val 36835"/>
              <a:gd name="adj2" fmla="val 14906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295170" y="4561964"/>
            <a:ext cx="7229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Piacere di conoscerla. (Io) sono/mi chiamo </a:t>
            </a:r>
            <a:r>
              <a:rPr lang="it-IT" sz="2800" i="1" dirty="0" smtClean="0">
                <a:solidFill>
                  <a:srgbClr val="FF0000"/>
                </a:solidFill>
                <a:latin typeface="Adobe Caslon Pro" pitchFamily="18" charset="0"/>
              </a:rPr>
              <a:t>nome.</a:t>
            </a:r>
            <a:endParaRPr lang="it-IT" sz="2800" dirty="0">
              <a:latin typeface="Adobe Caslon Pro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51520" y="5406896"/>
            <a:ext cx="6220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latin typeface="Adobe Caslon Pro" pitchFamily="18" charset="0"/>
              </a:rPr>
              <a:t>Kochira</a:t>
            </a:r>
            <a:r>
              <a:rPr lang="it-IT" sz="2800" dirty="0" smtClean="0">
                <a:latin typeface="Adobe Caslon Pro" pitchFamily="18" charset="0"/>
              </a:rPr>
              <a:t> </a:t>
            </a:r>
            <a:r>
              <a:rPr lang="it-IT" sz="2800" dirty="0" err="1" smtClean="0">
                <a:latin typeface="Adobe Caslon Pro" pitchFamily="18" charset="0"/>
              </a:rPr>
              <a:t>koso</a:t>
            </a:r>
            <a:r>
              <a:rPr lang="it-IT" sz="2800" dirty="0" smtClean="0">
                <a:latin typeface="Adobe Caslon Pro" pitchFamily="18" charset="0"/>
              </a:rPr>
              <a:t> </a:t>
            </a:r>
            <a:r>
              <a:rPr lang="it-IT" sz="2800" dirty="0" err="1" smtClean="0">
                <a:latin typeface="Adobe Caslon Pro" pitchFamily="18" charset="0"/>
              </a:rPr>
              <a:t>yoroshiku</a:t>
            </a:r>
            <a:r>
              <a:rPr lang="it-IT" sz="2800" dirty="0" smtClean="0">
                <a:latin typeface="Adobe Caslon Pro" pitchFamily="18" charset="0"/>
              </a:rPr>
              <a:t> (</a:t>
            </a:r>
            <a:r>
              <a:rPr lang="it-IT" sz="2800" dirty="0" err="1" smtClean="0">
                <a:latin typeface="Adobe Caslon Pro" pitchFamily="18" charset="0"/>
              </a:rPr>
              <a:t>onegai</a:t>
            </a:r>
            <a:r>
              <a:rPr lang="it-IT" sz="2800" dirty="0" smtClean="0">
                <a:latin typeface="Adobe Caslon Pro" pitchFamily="18" charset="0"/>
              </a:rPr>
              <a:t> </a:t>
            </a:r>
            <a:r>
              <a:rPr lang="it-IT" sz="2800" dirty="0" err="1" smtClean="0">
                <a:latin typeface="Adobe Caslon Pro" pitchFamily="18" charset="0"/>
              </a:rPr>
              <a:t>shimasu</a:t>
            </a:r>
            <a:r>
              <a:rPr lang="it-IT" sz="2800" dirty="0" smtClean="0">
                <a:latin typeface="Adobe Caslon Pro" pitchFamily="18" charset="0"/>
              </a:rPr>
              <a:t>).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95170" y="5930116"/>
            <a:ext cx="2490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Il piacere è mio.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3169718" y="748078"/>
            <a:ext cx="792088" cy="462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わたし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628" y="4880724"/>
            <a:ext cx="1767646" cy="1773538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22" y="4915877"/>
            <a:ext cx="1872208" cy="18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466795"/>
            <a:ext cx="2880320" cy="1143000"/>
          </a:xfrm>
        </p:spPr>
        <p:txBody>
          <a:bodyPr/>
          <a:lstStyle/>
          <a:p>
            <a:r>
              <a:rPr lang="it-IT" dirty="0" smtClean="0"/>
              <a:t>Saluti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23528" y="2268161"/>
            <a:ext cx="4320480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おはよう</a:t>
            </a:r>
            <a:r>
              <a:rPr lang="it-IT" altLang="ja-JP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ございます</a:t>
            </a:r>
            <a:r>
              <a:rPr lang="it-IT" altLang="ja-JP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23528" y="5220489"/>
            <a:ext cx="2952328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こんばんは。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323528" y="3741435"/>
            <a:ext cx="3384376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こんにちは。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5796553"/>
            <a:ext cx="2072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latin typeface="Adobe Caslon Pro" pitchFamily="18" charset="0"/>
              </a:rPr>
              <a:t>konban</a:t>
            </a:r>
            <a:r>
              <a:rPr lang="it-IT" sz="3200" dirty="0" smtClean="0">
                <a:latin typeface="Adobe Caslon Pro" pitchFamily="18" charset="0"/>
              </a:rPr>
              <a:t> </a:t>
            </a:r>
            <a:r>
              <a:rPr lang="it-IT" sz="3200" dirty="0" err="1" smtClean="0">
                <a:latin typeface="Adobe Caslon Pro" pitchFamily="18" charset="0"/>
              </a:rPr>
              <a:t>wa</a:t>
            </a:r>
            <a:r>
              <a:rPr lang="it-IT" sz="3200" dirty="0" smtClean="0">
                <a:latin typeface="Adobe Caslon Pro" pitchFamily="18" charset="0"/>
              </a:rPr>
              <a:t>.</a:t>
            </a:r>
            <a:endParaRPr lang="it-IT" sz="3200" dirty="0">
              <a:latin typeface="Adobe Caslon Pro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3528" y="4347682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latin typeface="Adobe Caslon Pro" pitchFamily="18" charset="0"/>
              </a:rPr>
              <a:t>konnichi</a:t>
            </a:r>
            <a:r>
              <a:rPr lang="it-IT" sz="3200" dirty="0" smtClean="0">
                <a:latin typeface="Adobe Caslon Pro" pitchFamily="18" charset="0"/>
              </a:rPr>
              <a:t> </a:t>
            </a:r>
            <a:r>
              <a:rPr lang="it-IT" sz="3200" dirty="0" err="1" smtClean="0">
                <a:latin typeface="Adobe Caslon Pro" pitchFamily="18" charset="0"/>
              </a:rPr>
              <a:t>wa</a:t>
            </a:r>
            <a:r>
              <a:rPr lang="it-IT" sz="3200" dirty="0" smtClean="0">
                <a:latin typeface="Adobe Caslon Pro" pitchFamily="18" charset="0"/>
              </a:rPr>
              <a:t>.</a:t>
            </a:r>
            <a:endParaRPr lang="it-IT" sz="3200" dirty="0">
              <a:latin typeface="Adobe Caslon Pro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3528" y="2916233"/>
            <a:ext cx="3368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>
                <a:latin typeface="Adobe Caslon Pro" pitchFamily="18" charset="0"/>
              </a:rPr>
              <a:t>ohayō</a:t>
            </a:r>
            <a:r>
              <a:rPr lang="it-IT" sz="3200" dirty="0">
                <a:latin typeface="Adobe Caslon Pro" pitchFamily="18" charset="0"/>
              </a:rPr>
              <a:t> </a:t>
            </a:r>
            <a:r>
              <a:rPr lang="it-IT" sz="3200" dirty="0" smtClean="0">
                <a:latin typeface="Adobe Caslon Pro" pitchFamily="18" charset="0"/>
              </a:rPr>
              <a:t>(</a:t>
            </a:r>
            <a:r>
              <a:rPr lang="it-IT" sz="3200" dirty="0" err="1" smtClean="0">
                <a:latin typeface="Adobe Caslon Pro" pitchFamily="18" charset="0"/>
              </a:rPr>
              <a:t>gozaimasu</a:t>
            </a:r>
            <a:r>
              <a:rPr lang="it-IT" sz="3200" dirty="0" smtClean="0">
                <a:latin typeface="Adobe Caslon Pro" pitchFamily="18" charset="0"/>
              </a:rPr>
              <a:t>).</a:t>
            </a:r>
            <a:endParaRPr lang="it-IT" sz="3200" dirty="0">
              <a:latin typeface="Adobe Caslon Pro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937741" y="2340169"/>
            <a:ext cx="38107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Adobe Caslon Pro" pitchFamily="18" charset="0"/>
              </a:rPr>
              <a:t>Buongiorno. </a:t>
            </a:r>
          </a:p>
          <a:p>
            <a:r>
              <a:rPr lang="it-IT" sz="2400" dirty="0" smtClean="0">
                <a:latin typeface="Adobe Caslon Pro" pitchFamily="18" charset="0"/>
              </a:rPr>
              <a:t>(usato la mattina fino alle 1</a:t>
            </a:r>
            <a:r>
              <a:rPr lang="it-IT" altLang="ja-JP" sz="2400" dirty="0" smtClean="0">
                <a:latin typeface="Adobe Caslon Pro" pitchFamily="18" charset="0"/>
              </a:rPr>
              <a:t>0</a:t>
            </a:r>
            <a:r>
              <a:rPr lang="it-IT" sz="2400" dirty="0" smtClean="0">
                <a:latin typeface="Adobe Caslon Pro" pitchFamily="18" charset="0"/>
              </a:rPr>
              <a:t>)</a:t>
            </a:r>
            <a:endParaRPr lang="it-IT" sz="2400" dirty="0">
              <a:latin typeface="Adobe Caslon Pro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935386" y="3834334"/>
            <a:ext cx="24144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Adobe Caslon Pro" pitchFamily="18" charset="0"/>
              </a:rPr>
              <a:t>Buongiorno. </a:t>
            </a:r>
          </a:p>
          <a:p>
            <a:r>
              <a:rPr lang="it-IT" sz="2400" dirty="0" smtClean="0">
                <a:latin typeface="Adobe Caslon Pro" pitchFamily="18" charset="0"/>
              </a:rPr>
              <a:t>(usato dopo le 10)</a:t>
            </a:r>
            <a:endParaRPr lang="it-IT" sz="2400" dirty="0">
              <a:latin typeface="Adobe Caslon Pro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935386" y="5346502"/>
            <a:ext cx="30636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Adobe Caslon Pro" pitchFamily="18" charset="0"/>
              </a:rPr>
              <a:t>Buonasera. </a:t>
            </a:r>
          </a:p>
          <a:p>
            <a:r>
              <a:rPr lang="it-IT" sz="2400" dirty="0" smtClean="0">
                <a:latin typeface="Adobe Caslon Pro" pitchFamily="18" charset="0"/>
              </a:rPr>
              <a:t>(usato dopo le 18 circa)</a:t>
            </a:r>
            <a:endParaRPr lang="it-IT" sz="2400" dirty="0">
              <a:latin typeface="Adobe Caslon Pro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87" y="101888"/>
            <a:ext cx="2040862" cy="210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Saluti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67544" y="1692097"/>
            <a:ext cx="4320480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おやすみ</a:t>
            </a:r>
            <a:r>
              <a:rPr lang="it-IT" altLang="ja-JP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なさい</a:t>
            </a:r>
            <a:r>
              <a:rPr lang="it-IT" altLang="ja-JP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67544" y="3420289"/>
            <a:ext cx="2952328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さようなら。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67544" y="5118298"/>
            <a:ext cx="3384376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altLang="ja-JP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じゃ</a:t>
            </a:r>
            <a:r>
              <a:rPr lang="it-IT" altLang="ja-JP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またね。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3996353"/>
            <a:ext cx="1784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latin typeface="Adobe Caslon Pro" pitchFamily="18" charset="0"/>
              </a:rPr>
              <a:t>Sayōnara</a:t>
            </a:r>
            <a:r>
              <a:rPr lang="it-IT" sz="3200" dirty="0" smtClean="0">
                <a:latin typeface="Adobe Caslon Pro" pitchFamily="18" charset="0"/>
              </a:rPr>
              <a:t>.</a:t>
            </a:r>
            <a:endParaRPr lang="it-IT" sz="3200" dirty="0">
              <a:latin typeface="Adobe Caslon Pro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67544" y="5724545"/>
            <a:ext cx="2332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Adobe Caslon Pro" pitchFamily="18" charset="0"/>
              </a:rPr>
              <a:t>(</a:t>
            </a:r>
            <a:r>
              <a:rPr lang="it-IT" sz="3200" dirty="0" err="1" smtClean="0">
                <a:latin typeface="Adobe Caslon Pro" pitchFamily="18" charset="0"/>
              </a:rPr>
              <a:t>Ja</a:t>
            </a:r>
            <a:r>
              <a:rPr lang="it-IT" sz="3200" dirty="0" smtClean="0">
                <a:latin typeface="Adobe Caslon Pro" pitchFamily="18" charset="0"/>
              </a:rPr>
              <a:t>) </a:t>
            </a:r>
            <a:r>
              <a:rPr lang="it-IT" sz="3200" dirty="0" err="1" smtClean="0">
                <a:latin typeface="Adobe Caslon Pro" pitchFamily="18" charset="0"/>
              </a:rPr>
              <a:t>mata</a:t>
            </a:r>
            <a:r>
              <a:rPr lang="it-IT" sz="3200" dirty="0" smtClean="0">
                <a:latin typeface="Adobe Caslon Pro" pitchFamily="18" charset="0"/>
              </a:rPr>
              <a:t> ne.</a:t>
            </a:r>
            <a:endParaRPr lang="it-IT" sz="3200" dirty="0">
              <a:latin typeface="Adobe Caslon Pro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7544" y="2340169"/>
            <a:ext cx="298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latin typeface="Adobe Caslon Pro" pitchFamily="18" charset="0"/>
              </a:rPr>
              <a:t>Oyasumi</a:t>
            </a:r>
            <a:r>
              <a:rPr lang="it-IT" sz="3200" dirty="0" smtClean="0">
                <a:latin typeface="Adobe Caslon Pro" pitchFamily="18" charset="0"/>
              </a:rPr>
              <a:t> (nasai).</a:t>
            </a:r>
            <a:endParaRPr lang="it-IT" sz="3200" dirty="0">
              <a:latin typeface="Adobe Caslon Pro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02347" y="2052137"/>
            <a:ext cx="2293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Adobe Caslon Pro" pitchFamily="18" charset="0"/>
              </a:rPr>
              <a:t>Buonanotte.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499992" y="5211197"/>
            <a:ext cx="4445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Adobe Caslon Pro" pitchFamily="18" charset="0"/>
              </a:rPr>
              <a:t>Alla prossima / ci si vede. </a:t>
            </a:r>
          </a:p>
          <a:p>
            <a:r>
              <a:rPr lang="it-IT" sz="2400" dirty="0" smtClean="0">
                <a:latin typeface="Adobe Caslon Pro" pitchFamily="18" charset="0"/>
              </a:rPr>
              <a:t>(informale)</a:t>
            </a:r>
            <a:endParaRPr lang="it-IT" sz="2400" dirty="0">
              <a:latin typeface="Adobe Caslon Pro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499992" y="3771618"/>
            <a:ext cx="2136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dirty="0" smtClean="0">
                <a:latin typeface="Adobe Caslon Pro" pitchFamily="18" charset="0"/>
              </a:rPr>
              <a:t>Arrivederci.</a:t>
            </a:r>
            <a:endParaRPr lang="it-IT" sz="2400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1819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3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0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58814"/>
            <a:ext cx="8229600" cy="1143000"/>
          </a:xfrm>
        </p:spPr>
        <p:txBody>
          <a:bodyPr/>
          <a:lstStyle/>
          <a:p>
            <a:r>
              <a:rPr lang="it-IT" dirty="0" smtClean="0"/>
              <a:t>Manga</a:t>
            </a:r>
            <a:endParaRPr lang="it-IT" dirty="0"/>
          </a:p>
        </p:txBody>
      </p:sp>
      <p:grpSp>
        <p:nvGrpSpPr>
          <p:cNvPr id="6" name="Gruppo 5"/>
          <p:cNvGrpSpPr/>
          <p:nvPr/>
        </p:nvGrpSpPr>
        <p:grpSpPr>
          <a:xfrm>
            <a:off x="467544" y="2929806"/>
            <a:ext cx="8239944" cy="1579314"/>
            <a:chOff x="467544" y="2996952"/>
            <a:chExt cx="8239944" cy="1579314"/>
          </a:xfrm>
        </p:grpSpPr>
        <p:sp>
          <p:nvSpPr>
            <p:cNvPr id="4" name="Titolo 1"/>
            <p:cNvSpPr txBox="1">
              <a:spLocks/>
            </p:cNvSpPr>
            <p:nvPr/>
          </p:nvSpPr>
          <p:spPr>
            <a:xfrm>
              <a:off x="467544" y="2996952"/>
              <a:ext cx="8229600" cy="9269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it-IT" sz="2400" dirty="0" smtClean="0"/>
                <a:t>まん　が</a:t>
              </a:r>
              <a:endParaRPr lang="it-IT" sz="2400" dirty="0"/>
            </a:p>
          </p:txBody>
        </p:sp>
        <p:sp>
          <p:nvSpPr>
            <p:cNvPr id="5" name="Titolo 1"/>
            <p:cNvSpPr txBox="1">
              <a:spLocks/>
            </p:cNvSpPr>
            <p:nvPr/>
          </p:nvSpPr>
          <p:spPr>
            <a:xfrm>
              <a:off x="477888" y="3433266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it-IT" sz="6000" dirty="0" smtClean="0"/>
                <a:t>漫画</a:t>
              </a:r>
              <a:endParaRPr lang="it-IT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3492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4738"/>
            <a:ext cx="7275742" cy="114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3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0.00382 -0.6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3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dirty="0" smtClean="0"/>
              <a:t>Riepilogo grammaticale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4103" y="2420888"/>
            <a:ext cx="2511753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A </a:t>
            </a:r>
            <a:r>
              <a:rPr lang="it-IT" dirty="0" err="1" smtClean="0"/>
              <a:t>wa</a:t>
            </a:r>
            <a:r>
              <a:rPr lang="it-IT" dirty="0" smtClean="0"/>
              <a:t> B </a:t>
            </a:r>
            <a:r>
              <a:rPr lang="it-IT" dirty="0" err="1" smtClean="0"/>
              <a:t>desu</a:t>
            </a:r>
            <a:r>
              <a:rPr lang="it-IT" dirty="0" smtClean="0"/>
              <a:t>.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1403648" y="4010712"/>
            <a:ext cx="4392488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i="1" dirty="0" smtClean="0">
                <a:solidFill>
                  <a:schemeClr val="accent5">
                    <a:lumMod val="75000"/>
                  </a:schemeClr>
                </a:solidFill>
                <a:latin typeface="Adobe Caslon Pro" pitchFamily="18" charset="0"/>
              </a:rPr>
              <a:t>(A proposito di A, è B.)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467544" y="3140968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6393645" y="3232140"/>
            <a:ext cx="1850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forma piana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393645" y="2564904"/>
            <a:ext cx="191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forma cortese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764103" y="3145620"/>
            <a:ext cx="2511753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A </a:t>
            </a:r>
            <a:r>
              <a:rPr lang="it-IT" dirty="0" err="1" smtClean="0"/>
              <a:t>wa</a:t>
            </a:r>
            <a:r>
              <a:rPr lang="it-IT" dirty="0" smtClean="0"/>
              <a:t> B da.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47001" y="1604315"/>
            <a:ext cx="2764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Presente positivo</a:t>
            </a:r>
            <a:endParaRPr lang="it-IT" sz="2800" b="1" dirty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5220072" y="3861048"/>
            <a:ext cx="1152128" cy="670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A è B.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312406" y="4730791"/>
            <a:ext cx="8496944" cy="2026967"/>
            <a:chOff x="312406" y="4730791"/>
            <a:chExt cx="8496944" cy="2026967"/>
          </a:xfrm>
        </p:grpSpPr>
        <p:sp>
          <p:nvSpPr>
            <p:cNvPr id="12" name="Segnaposto contenuto 2"/>
            <p:cNvSpPr txBox="1">
              <a:spLocks/>
            </p:cNvSpPr>
            <p:nvPr/>
          </p:nvSpPr>
          <p:spPr>
            <a:xfrm>
              <a:off x="313184" y="5169886"/>
              <a:ext cx="5770984" cy="6480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it-IT" dirty="0" err="1" smtClean="0"/>
                <a:t>Watashi</a:t>
              </a:r>
              <a:r>
                <a:rPr lang="it-IT" dirty="0" smtClean="0"/>
                <a:t> </a:t>
              </a:r>
              <a:r>
                <a:rPr lang="it-IT" dirty="0" err="1" smtClean="0"/>
                <a:t>wa</a:t>
              </a:r>
              <a:r>
                <a:rPr lang="it-IT" dirty="0" smtClean="0"/>
                <a:t> </a:t>
              </a:r>
              <a:r>
                <a:rPr lang="it-IT" dirty="0" err="1" smtClean="0"/>
                <a:t>sensei</a:t>
              </a:r>
              <a:r>
                <a:rPr lang="it-IT" dirty="0" smtClean="0"/>
                <a:t> </a:t>
              </a:r>
              <a:r>
                <a:rPr lang="it-IT" dirty="0" err="1" smtClean="0"/>
                <a:t>desu</a:t>
              </a:r>
              <a:r>
                <a:rPr lang="it-IT" dirty="0" smtClean="0"/>
                <a:t>.</a:t>
              </a:r>
            </a:p>
          </p:txBody>
        </p:sp>
        <p:sp>
          <p:nvSpPr>
            <p:cNvPr id="13" name="Segnaposto contenuto 2"/>
            <p:cNvSpPr txBox="1">
              <a:spLocks/>
            </p:cNvSpPr>
            <p:nvPr/>
          </p:nvSpPr>
          <p:spPr>
            <a:xfrm>
              <a:off x="312406" y="4730791"/>
              <a:ext cx="1307266" cy="4876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it-IT" sz="2400" i="1" dirty="0" smtClean="0">
                  <a:latin typeface="Adobe Caslon Pro" pitchFamily="18" charset="0"/>
                </a:rPr>
                <a:t>Esempio</a:t>
              </a:r>
            </a:p>
          </p:txBody>
        </p:sp>
        <p:sp>
          <p:nvSpPr>
            <p:cNvPr id="14" name="Segnaposto contenuto 2"/>
            <p:cNvSpPr txBox="1">
              <a:spLocks/>
            </p:cNvSpPr>
            <p:nvPr/>
          </p:nvSpPr>
          <p:spPr>
            <a:xfrm>
              <a:off x="323528" y="6001674"/>
              <a:ext cx="6912768" cy="75608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ja-JP" altLang="it-IT" sz="3600" dirty="0" smtClean="0"/>
                <a:t>私は先生です。</a:t>
              </a:r>
              <a:endParaRPr lang="it-IT" sz="3600" dirty="0" smtClean="0"/>
            </a:p>
          </p:txBody>
        </p:sp>
        <p:sp>
          <p:nvSpPr>
            <p:cNvPr id="15" name="Segnaposto contenuto 2"/>
            <p:cNvSpPr txBox="1">
              <a:spLocks/>
            </p:cNvSpPr>
            <p:nvPr/>
          </p:nvSpPr>
          <p:spPr>
            <a:xfrm>
              <a:off x="312406" y="5821654"/>
              <a:ext cx="6912769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ja-JP" altLang="it-IT" sz="1400" dirty="0" smtClean="0"/>
                <a:t>わたし　　　　せん　せい</a:t>
              </a:r>
              <a:endParaRPr lang="it-IT" sz="1400" dirty="0" smtClean="0"/>
            </a:p>
          </p:txBody>
        </p:sp>
        <p:sp>
          <p:nvSpPr>
            <p:cNvPr id="16" name="Segnaposto contenuto 2"/>
            <p:cNvSpPr txBox="1">
              <a:spLocks/>
            </p:cNvSpPr>
            <p:nvPr/>
          </p:nvSpPr>
          <p:spPr>
            <a:xfrm>
              <a:off x="4848910" y="5157192"/>
              <a:ext cx="3960440" cy="7200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it-IT" dirty="0" smtClean="0">
                  <a:solidFill>
                    <a:schemeClr val="accent6">
                      <a:lumMod val="75000"/>
                    </a:schemeClr>
                  </a:solidFill>
                </a:rPr>
                <a:t>Io sono un insegnante.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35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2"/>
            <a:ext cx="7599628" cy="1197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1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00191 -0.5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Differenze tra ‘</a:t>
            </a:r>
            <a:r>
              <a:rPr lang="it-IT" dirty="0" err="1" smtClean="0"/>
              <a:t>wa</a:t>
            </a:r>
            <a:r>
              <a:rPr lang="it-IT" dirty="0" smtClean="0"/>
              <a:t>’ e ‘</a:t>
            </a:r>
            <a:r>
              <a:rPr lang="it-IT" dirty="0" err="1" smtClean="0"/>
              <a:t>ga</a:t>
            </a:r>
            <a:r>
              <a:rPr lang="it-IT" dirty="0" smtClean="0"/>
              <a:t>’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61456"/>
            <a:ext cx="4258816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 smtClean="0"/>
              <a:t>Watashi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wa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/>
              <a:t>ikimashita</a:t>
            </a:r>
            <a:r>
              <a:rPr lang="it-IT" dirty="0" smtClean="0"/>
              <a:t>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11560" y="4509120"/>
            <a:ext cx="4032448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err="1" smtClean="0"/>
              <a:t>Watashi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ga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/>
              <a:t>ikimashita</a:t>
            </a:r>
            <a:r>
              <a:rPr lang="it-IT" dirty="0" smtClean="0"/>
              <a:t>.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5004048" y="4221088"/>
            <a:ext cx="3960440" cy="1322512"/>
            <a:chOff x="5004048" y="4221088"/>
            <a:chExt cx="3960440" cy="1322512"/>
          </a:xfrm>
        </p:grpSpPr>
        <p:sp>
          <p:nvSpPr>
            <p:cNvPr id="5" name="Segnaposto contenuto 2"/>
            <p:cNvSpPr txBox="1">
              <a:spLocks/>
            </p:cNvSpPr>
            <p:nvPr/>
          </p:nvSpPr>
          <p:spPr>
            <a:xfrm>
              <a:off x="5043059" y="4866928"/>
              <a:ext cx="3898776" cy="6766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it-IT" u="sng" dirty="0" smtClean="0">
                  <a:solidFill>
                    <a:srgbClr val="FF0000"/>
                  </a:solidFill>
                </a:rPr>
                <a:t>Io</a:t>
              </a:r>
              <a:r>
                <a:rPr lang="it-IT" dirty="0" smtClean="0"/>
                <a:t> sono andato.</a:t>
              </a:r>
            </a:p>
          </p:txBody>
        </p:sp>
        <p:sp>
          <p:nvSpPr>
            <p:cNvPr id="7" name="Segnaposto contenuto 2"/>
            <p:cNvSpPr txBox="1">
              <a:spLocks/>
            </p:cNvSpPr>
            <p:nvPr/>
          </p:nvSpPr>
          <p:spPr>
            <a:xfrm>
              <a:off x="5004048" y="4221088"/>
              <a:ext cx="3960440" cy="6766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it-IT" dirty="0" smtClean="0">
                  <a:solidFill>
                    <a:srgbClr val="FF0000"/>
                  </a:solidFill>
                </a:rPr>
                <a:t>Chi</a:t>
              </a:r>
              <a:r>
                <a:rPr lang="it-IT" dirty="0" smtClean="0"/>
                <a:t> è andato?</a:t>
              </a: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4860032" y="1844823"/>
            <a:ext cx="3816424" cy="1353344"/>
            <a:chOff x="4860032" y="1844823"/>
            <a:chExt cx="3816424" cy="1353344"/>
          </a:xfrm>
        </p:grpSpPr>
        <p:sp>
          <p:nvSpPr>
            <p:cNvPr id="6" name="Segnaposto contenuto 2"/>
            <p:cNvSpPr txBox="1">
              <a:spLocks/>
            </p:cNvSpPr>
            <p:nvPr/>
          </p:nvSpPr>
          <p:spPr>
            <a:xfrm>
              <a:off x="4932040" y="2521495"/>
              <a:ext cx="3024336" cy="6766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it-IT" dirty="0" smtClean="0"/>
                <a:t>Io? </a:t>
              </a:r>
              <a:r>
                <a:rPr lang="it-IT" u="sng" dirty="0" smtClean="0">
                  <a:solidFill>
                    <a:srgbClr val="FF0000"/>
                  </a:solidFill>
                </a:rPr>
                <a:t>Sono andato</a:t>
              </a:r>
              <a:r>
                <a:rPr lang="it-IT" dirty="0" smtClean="0"/>
                <a:t>.</a:t>
              </a:r>
            </a:p>
          </p:txBody>
        </p:sp>
        <p:sp>
          <p:nvSpPr>
            <p:cNvPr id="8" name="Segnaposto contenuto 2"/>
            <p:cNvSpPr txBox="1">
              <a:spLocks/>
            </p:cNvSpPr>
            <p:nvPr/>
          </p:nvSpPr>
          <p:spPr>
            <a:xfrm>
              <a:off x="4860032" y="1844823"/>
              <a:ext cx="3816424" cy="6766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it-IT" dirty="0" smtClean="0"/>
                <a:t>E tu? </a:t>
              </a:r>
              <a:r>
                <a:rPr lang="it-IT" dirty="0" smtClean="0">
                  <a:solidFill>
                    <a:srgbClr val="FF0000"/>
                  </a:solidFill>
                </a:rPr>
                <a:t>Cosa hai fatto</a:t>
              </a:r>
              <a:r>
                <a:rPr lang="it-IT" dirty="0" smtClean="0"/>
                <a:t>?</a:t>
              </a:r>
            </a:p>
          </p:txBody>
        </p:sp>
      </p:grpSp>
      <p:sp>
        <p:nvSpPr>
          <p:cNvPr id="9" name="Parentesi graffa aperta 8"/>
          <p:cNvSpPr/>
          <p:nvPr/>
        </p:nvSpPr>
        <p:spPr>
          <a:xfrm rot="16200000">
            <a:off x="3218295" y="1998823"/>
            <a:ext cx="288032" cy="1678609"/>
          </a:xfrm>
          <a:prstGeom prst="leftBrace">
            <a:avLst>
              <a:gd name="adj1" fmla="val 36835"/>
              <a:gd name="adj2" fmla="val 14906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rentesi graffa aperta 9"/>
          <p:cNvSpPr/>
          <p:nvPr/>
        </p:nvSpPr>
        <p:spPr>
          <a:xfrm rot="16200000">
            <a:off x="1215316" y="4501714"/>
            <a:ext cx="288032" cy="1368155"/>
          </a:xfrm>
          <a:prstGeom prst="leftBrace">
            <a:avLst>
              <a:gd name="adj1" fmla="val 36835"/>
              <a:gd name="adj2" fmla="val 14906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259981" y="3060249"/>
            <a:ext cx="1077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enfasi</a:t>
            </a:r>
            <a:endParaRPr lang="it-IT" sz="32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95536" y="5335905"/>
            <a:ext cx="1077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enfasi</a:t>
            </a:r>
            <a:endParaRPr lang="it-IT" sz="32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Differenze tra ‘</a:t>
            </a:r>
            <a:r>
              <a:rPr lang="it-IT" dirty="0" err="1" smtClean="0"/>
              <a:t>wa</a:t>
            </a:r>
            <a:r>
              <a:rPr lang="it-IT" dirty="0" smtClean="0"/>
              <a:t>’ e ‘</a:t>
            </a:r>
            <a:r>
              <a:rPr lang="it-IT" dirty="0" err="1" smtClean="0"/>
              <a:t>ga</a:t>
            </a:r>
            <a:r>
              <a:rPr lang="it-IT" dirty="0" smtClean="0"/>
              <a:t>’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5192" y="2161456"/>
            <a:ext cx="4258816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 smtClean="0"/>
              <a:t>Otoko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wa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/>
              <a:t>ie</a:t>
            </a:r>
            <a:r>
              <a:rPr lang="it-IT" dirty="0" smtClean="0"/>
              <a:t> ni </a:t>
            </a:r>
            <a:r>
              <a:rPr lang="it-IT" dirty="0" err="1" smtClean="0"/>
              <a:t>imasu</a:t>
            </a:r>
            <a:r>
              <a:rPr lang="it-IT" dirty="0" smtClean="0"/>
              <a:t>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11560" y="4509120"/>
            <a:ext cx="4032448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err="1" smtClean="0"/>
              <a:t>Otoko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ga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/>
              <a:t>ie</a:t>
            </a:r>
            <a:r>
              <a:rPr lang="it-IT" dirty="0" smtClean="0"/>
              <a:t> ni </a:t>
            </a:r>
            <a:r>
              <a:rPr lang="it-IT" dirty="0" err="1" smtClean="0"/>
              <a:t>imasu</a:t>
            </a:r>
            <a:r>
              <a:rPr lang="it-IT" dirty="0" smtClean="0"/>
              <a:t>.</a:t>
            </a:r>
          </a:p>
        </p:txBody>
      </p:sp>
      <p:sp>
        <p:nvSpPr>
          <p:cNvPr id="9" name="Parentesi graffa aperta 8"/>
          <p:cNvSpPr/>
          <p:nvPr/>
        </p:nvSpPr>
        <p:spPr>
          <a:xfrm rot="16200000">
            <a:off x="845540" y="2293692"/>
            <a:ext cx="288032" cy="1088872"/>
          </a:xfrm>
          <a:prstGeom prst="leftBrace">
            <a:avLst>
              <a:gd name="adj1" fmla="val 36835"/>
              <a:gd name="adj2" fmla="val 14906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rentesi graffa aperta 9"/>
          <p:cNvSpPr/>
          <p:nvPr/>
        </p:nvSpPr>
        <p:spPr>
          <a:xfrm rot="16200000">
            <a:off x="1039453" y="4677578"/>
            <a:ext cx="288032" cy="1016427"/>
          </a:xfrm>
          <a:prstGeom prst="leftBrace">
            <a:avLst>
              <a:gd name="adj1" fmla="val 36835"/>
              <a:gd name="adj2" fmla="val 14906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3060249"/>
            <a:ext cx="850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dato</a:t>
            </a:r>
            <a:endParaRPr lang="it-IT" sz="32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95536" y="5335905"/>
            <a:ext cx="1138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nuovo</a:t>
            </a:r>
            <a:endParaRPr lang="it-IT" sz="32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4839344" y="2176264"/>
            <a:ext cx="4258816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rgbClr val="FF0000"/>
                </a:solidFill>
              </a:rPr>
              <a:t>L’uomo</a:t>
            </a:r>
            <a:r>
              <a:rPr lang="it-IT" dirty="0" smtClean="0"/>
              <a:t> è in casa.</a:t>
            </a:r>
          </a:p>
          <a:p>
            <a:endParaRPr lang="it-IT" dirty="0"/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4921696" y="4509120"/>
            <a:ext cx="4258816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In casa c’è </a:t>
            </a:r>
            <a:r>
              <a:rPr lang="it-IT" dirty="0" smtClean="0">
                <a:solidFill>
                  <a:srgbClr val="FF0000"/>
                </a:solidFill>
              </a:rPr>
              <a:t>un uomo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76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Differenze tra ‘</a:t>
            </a:r>
            <a:r>
              <a:rPr lang="it-IT" dirty="0" err="1" smtClean="0"/>
              <a:t>wa</a:t>
            </a:r>
            <a:r>
              <a:rPr lang="it-IT" dirty="0" smtClean="0"/>
              <a:t>’ e ‘</a:t>
            </a:r>
            <a:r>
              <a:rPr lang="it-IT" dirty="0" err="1" smtClean="0"/>
              <a:t>ga</a:t>
            </a:r>
            <a:r>
              <a:rPr lang="it-IT" dirty="0" smtClean="0"/>
              <a:t>’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73224" y="4227661"/>
            <a:ext cx="468052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Inu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wa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/>
              <a:t>suki</a:t>
            </a:r>
            <a:r>
              <a:rPr lang="it-IT" dirty="0" smtClean="0"/>
              <a:t> </a:t>
            </a:r>
            <a:r>
              <a:rPr lang="it-IT" dirty="0" err="1" smtClean="0"/>
              <a:t>desu</a:t>
            </a:r>
            <a:r>
              <a:rPr lang="it-IT" dirty="0" smtClean="0"/>
              <a:t>.</a:t>
            </a: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3982258" y="2852936"/>
            <a:ext cx="4608512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Mi piacciono i cani.</a:t>
            </a:r>
            <a:endParaRPr lang="it-IT" dirty="0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673224" y="1744216"/>
            <a:ext cx="8003232" cy="13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Nelle frasi con contrasto:</a:t>
            </a:r>
            <a:endParaRPr lang="it-IT" dirty="0"/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673224" y="2852936"/>
            <a:ext cx="468052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Inu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ga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/>
              <a:t>suki</a:t>
            </a:r>
            <a:r>
              <a:rPr lang="it-IT" dirty="0" smtClean="0"/>
              <a:t> </a:t>
            </a:r>
            <a:r>
              <a:rPr lang="it-IT" dirty="0" err="1" smtClean="0"/>
              <a:t>desu</a:t>
            </a:r>
            <a:r>
              <a:rPr lang="it-IT" dirty="0" smtClean="0"/>
              <a:t>.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611560" y="4768552"/>
            <a:ext cx="6696744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u="sng" dirty="0" smtClean="0">
                <a:solidFill>
                  <a:srgbClr val="FF0000"/>
                </a:solidFill>
              </a:rPr>
              <a:t>I cani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mi piacciono (ma altri animali no)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5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" y="-99392"/>
            <a:ext cx="9141295" cy="695739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67544" y="2562284"/>
            <a:ext cx="86764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ivaldi" panose="03020602050506090804" pitchFamily="66" charset="0"/>
              </a:rPr>
              <a:t>Grazie dell’attenzione</a:t>
            </a:r>
            <a:endParaRPr lang="it-IT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dirty="0" smtClean="0"/>
              <a:t>Riepilogo grammaticale</a:t>
            </a:r>
            <a:endParaRPr lang="it-IT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467544" y="3140968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6393645" y="3232140"/>
            <a:ext cx="1850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forma piana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393645" y="2564904"/>
            <a:ext cx="191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forma cortese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47001" y="1604315"/>
            <a:ext cx="2861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Presente negativo</a:t>
            </a:r>
            <a:endParaRPr lang="it-IT" sz="2800" b="1" dirty="0"/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608665" y="2464296"/>
            <a:ext cx="5122912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A </a:t>
            </a:r>
            <a:r>
              <a:rPr lang="it-IT" dirty="0" err="1" smtClean="0"/>
              <a:t>wa</a:t>
            </a:r>
            <a:r>
              <a:rPr lang="it-IT" dirty="0" smtClean="0"/>
              <a:t> B </a:t>
            </a:r>
            <a:r>
              <a:rPr lang="it-IT" dirty="0" err="1" smtClean="0"/>
              <a:t>dewa</a:t>
            </a:r>
            <a:r>
              <a:rPr lang="it-IT" dirty="0" smtClean="0"/>
              <a:t> </a:t>
            </a:r>
            <a:r>
              <a:rPr lang="it-IT" dirty="0" err="1" smtClean="0"/>
              <a:t>arimasen</a:t>
            </a:r>
            <a:r>
              <a:rPr lang="it-IT" dirty="0" smtClean="0"/>
              <a:t>.</a:t>
            </a: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251520" y="4005064"/>
            <a:ext cx="4392488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i="1" dirty="0">
                <a:solidFill>
                  <a:schemeClr val="accent5">
                    <a:lumMod val="75000"/>
                  </a:schemeClr>
                </a:solidFill>
                <a:latin typeface="Adobe Caslon Pro" pitchFamily="18" charset="0"/>
              </a:rPr>
              <a:t>(</a:t>
            </a:r>
            <a:r>
              <a:rPr lang="it-IT" i="1" dirty="0" smtClean="0">
                <a:solidFill>
                  <a:schemeClr val="accent5">
                    <a:lumMod val="75000"/>
                  </a:schemeClr>
                </a:solidFill>
                <a:latin typeface="Adobe Caslon Pro" pitchFamily="18" charset="0"/>
              </a:rPr>
              <a:t>A proposito di A, non è B.)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601216" y="3184376"/>
            <a:ext cx="5122912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A </a:t>
            </a:r>
            <a:r>
              <a:rPr lang="it-IT" dirty="0" err="1" smtClean="0"/>
              <a:t>wa</a:t>
            </a:r>
            <a:r>
              <a:rPr lang="it-IT" dirty="0" smtClean="0"/>
              <a:t> B </a:t>
            </a:r>
            <a:r>
              <a:rPr lang="it-IT" dirty="0" err="1" smtClean="0"/>
              <a:t>dewa</a:t>
            </a:r>
            <a:r>
              <a:rPr lang="it-IT" dirty="0" smtClean="0"/>
              <a:t> </a:t>
            </a:r>
            <a:r>
              <a:rPr lang="it-IT" dirty="0" err="1" smtClean="0"/>
              <a:t>nai</a:t>
            </a:r>
            <a:r>
              <a:rPr lang="it-IT" dirty="0" smtClean="0"/>
              <a:t>.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4860032" y="3861048"/>
            <a:ext cx="2144407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A non è B.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251520" y="4653136"/>
            <a:ext cx="8655768" cy="1949228"/>
            <a:chOff x="251520" y="4653136"/>
            <a:chExt cx="8655768" cy="1949228"/>
          </a:xfrm>
        </p:grpSpPr>
        <p:sp>
          <p:nvSpPr>
            <p:cNvPr id="14" name="Segnaposto contenuto 2"/>
            <p:cNvSpPr txBox="1">
              <a:spLocks/>
            </p:cNvSpPr>
            <p:nvPr/>
          </p:nvSpPr>
          <p:spPr>
            <a:xfrm>
              <a:off x="313184" y="5014492"/>
              <a:ext cx="5842992" cy="6480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it-IT" dirty="0" err="1" smtClean="0"/>
                <a:t>Watashi</a:t>
              </a:r>
              <a:r>
                <a:rPr lang="it-IT" dirty="0" smtClean="0"/>
                <a:t> </a:t>
              </a:r>
              <a:r>
                <a:rPr lang="it-IT" dirty="0" err="1" smtClean="0"/>
                <a:t>wa</a:t>
              </a:r>
              <a:r>
                <a:rPr lang="it-IT" dirty="0" smtClean="0"/>
                <a:t> </a:t>
              </a:r>
              <a:r>
                <a:rPr lang="it-IT" dirty="0" err="1" smtClean="0"/>
                <a:t>seito</a:t>
              </a:r>
              <a:r>
                <a:rPr lang="it-IT" dirty="0" smtClean="0"/>
                <a:t> </a:t>
              </a:r>
              <a:r>
                <a:rPr lang="it-IT" dirty="0" err="1" smtClean="0"/>
                <a:t>dewa</a:t>
              </a:r>
              <a:r>
                <a:rPr lang="it-IT" dirty="0" smtClean="0"/>
                <a:t> </a:t>
              </a:r>
              <a:r>
                <a:rPr lang="it-IT" dirty="0" err="1" smtClean="0"/>
                <a:t>arimasen</a:t>
              </a:r>
              <a:r>
                <a:rPr lang="it-IT" dirty="0" smtClean="0"/>
                <a:t>.</a:t>
              </a:r>
            </a:p>
          </p:txBody>
        </p:sp>
        <p:sp>
          <p:nvSpPr>
            <p:cNvPr id="15" name="Segnaposto contenuto 2"/>
            <p:cNvSpPr txBox="1">
              <a:spLocks/>
            </p:cNvSpPr>
            <p:nvPr/>
          </p:nvSpPr>
          <p:spPr>
            <a:xfrm>
              <a:off x="251520" y="4653136"/>
              <a:ext cx="1944216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it-IT" sz="2400" i="1" dirty="0" smtClean="0">
                  <a:latin typeface="Adobe Caslon Pro" pitchFamily="18" charset="0"/>
                </a:rPr>
                <a:t>Esempio</a:t>
              </a:r>
            </a:p>
          </p:txBody>
        </p:sp>
        <p:sp>
          <p:nvSpPr>
            <p:cNvPr id="16" name="Segnaposto contenuto 2"/>
            <p:cNvSpPr txBox="1">
              <a:spLocks/>
            </p:cNvSpPr>
            <p:nvPr/>
          </p:nvSpPr>
          <p:spPr>
            <a:xfrm>
              <a:off x="297735" y="5846280"/>
              <a:ext cx="6912768" cy="75608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ja-JP" altLang="it-IT" sz="3600" dirty="0" smtClean="0"/>
                <a:t>私は生徒ではありません。</a:t>
              </a:r>
              <a:endParaRPr lang="it-IT" sz="3600" dirty="0" smtClean="0"/>
            </a:p>
          </p:txBody>
        </p:sp>
        <p:sp>
          <p:nvSpPr>
            <p:cNvPr id="17" name="Segnaposto contenuto 2"/>
            <p:cNvSpPr txBox="1">
              <a:spLocks/>
            </p:cNvSpPr>
            <p:nvPr/>
          </p:nvSpPr>
          <p:spPr>
            <a:xfrm>
              <a:off x="286613" y="5666260"/>
              <a:ext cx="6912769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ja-JP" altLang="it-IT" sz="1400" dirty="0" smtClean="0"/>
                <a:t>わたし　　　　せい　　と</a:t>
              </a:r>
              <a:endParaRPr lang="it-IT" sz="1400" dirty="0" smtClean="0"/>
            </a:p>
          </p:txBody>
        </p:sp>
        <p:sp>
          <p:nvSpPr>
            <p:cNvPr id="18" name="Segnaposto contenuto 2"/>
            <p:cNvSpPr txBox="1">
              <a:spLocks/>
            </p:cNvSpPr>
            <p:nvPr/>
          </p:nvSpPr>
          <p:spPr>
            <a:xfrm>
              <a:off x="6138268" y="4874882"/>
              <a:ext cx="2769020" cy="16251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it-IT" dirty="0" smtClean="0">
                  <a:solidFill>
                    <a:schemeClr val="accent6">
                      <a:lumMod val="75000"/>
                    </a:schemeClr>
                  </a:solidFill>
                </a:rPr>
                <a:t>Io non sono 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it-IT" dirty="0" smtClean="0">
                  <a:solidFill>
                    <a:schemeClr val="accent6">
                      <a:lumMod val="75000"/>
                    </a:schemeClr>
                  </a:solidFill>
                </a:rPr>
                <a:t>uno studente.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39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dirty="0" smtClean="0"/>
              <a:t>Riepilogo grammaticale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4103" y="2420888"/>
            <a:ext cx="3087817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A </a:t>
            </a:r>
            <a:r>
              <a:rPr lang="it-IT" dirty="0" err="1" smtClean="0"/>
              <a:t>wa</a:t>
            </a:r>
            <a:r>
              <a:rPr lang="it-IT" dirty="0" smtClean="0"/>
              <a:t> B </a:t>
            </a:r>
            <a:r>
              <a:rPr lang="it-IT" dirty="0" err="1" smtClean="0"/>
              <a:t>deshita</a:t>
            </a:r>
            <a:r>
              <a:rPr lang="it-IT" dirty="0" smtClean="0"/>
              <a:t>.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755576" y="4077072"/>
            <a:ext cx="4392488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i="1" dirty="0">
                <a:solidFill>
                  <a:schemeClr val="accent5">
                    <a:lumMod val="75000"/>
                  </a:schemeClr>
                </a:solidFill>
                <a:latin typeface="Adobe Caslon Pro" pitchFamily="18" charset="0"/>
              </a:rPr>
              <a:t>(</a:t>
            </a:r>
            <a:r>
              <a:rPr lang="it-IT" i="1" dirty="0" smtClean="0">
                <a:solidFill>
                  <a:schemeClr val="accent5">
                    <a:lumMod val="75000"/>
                  </a:schemeClr>
                </a:solidFill>
                <a:latin typeface="Adobe Caslon Pro" pitchFamily="18" charset="0"/>
              </a:rPr>
              <a:t>A proposito di A, era B.)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467544" y="3140968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6393645" y="3232140"/>
            <a:ext cx="1850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forma piana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393645" y="2564904"/>
            <a:ext cx="191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forma cortese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764103" y="3145620"/>
            <a:ext cx="2511753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A </a:t>
            </a:r>
            <a:r>
              <a:rPr lang="it-IT" dirty="0" err="1" smtClean="0"/>
              <a:t>wa</a:t>
            </a:r>
            <a:r>
              <a:rPr lang="it-IT" dirty="0" smtClean="0"/>
              <a:t> B </a:t>
            </a:r>
            <a:r>
              <a:rPr lang="it-IT" dirty="0" err="1" smtClean="0"/>
              <a:t>datta</a:t>
            </a:r>
            <a:r>
              <a:rPr lang="it-IT" dirty="0" smtClean="0"/>
              <a:t>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47001" y="1604315"/>
            <a:ext cx="2589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Passato positivo</a:t>
            </a:r>
            <a:endParaRPr lang="it-IT" sz="2800" b="1" dirty="0"/>
          </a:p>
        </p:txBody>
      </p:sp>
      <p:grpSp>
        <p:nvGrpSpPr>
          <p:cNvPr id="13" name="Gruppo 12"/>
          <p:cNvGrpSpPr/>
          <p:nvPr/>
        </p:nvGrpSpPr>
        <p:grpSpPr>
          <a:xfrm>
            <a:off x="827584" y="5085184"/>
            <a:ext cx="4248472" cy="1209328"/>
            <a:chOff x="827584" y="5085184"/>
            <a:chExt cx="4248472" cy="1209328"/>
          </a:xfrm>
        </p:grpSpPr>
        <p:sp>
          <p:nvSpPr>
            <p:cNvPr id="10" name="Segnaposto contenuto 2"/>
            <p:cNvSpPr txBox="1">
              <a:spLocks/>
            </p:cNvSpPr>
            <p:nvPr/>
          </p:nvSpPr>
          <p:spPr>
            <a:xfrm>
              <a:off x="827584" y="5085184"/>
              <a:ext cx="4248472" cy="6046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it-IT" dirty="0" err="1" smtClean="0"/>
                <a:t>Chichi</a:t>
              </a:r>
              <a:r>
                <a:rPr lang="it-IT" dirty="0" smtClean="0"/>
                <a:t>  </a:t>
              </a:r>
              <a:r>
                <a:rPr lang="it-IT" dirty="0" err="1" smtClean="0"/>
                <a:t>wa</a:t>
              </a:r>
              <a:r>
                <a:rPr lang="it-IT" dirty="0" smtClean="0"/>
                <a:t> </a:t>
              </a:r>
              <a:r>
                <a:rPr lang="it-IT" dirty="0" err="1" smtClean="0"/>
                <a:t>isha</a:t>
              </a:r>
              <a:r>
                <a:rPr lang="it-IT" dirty="0" smtClean="0"/>
                <a:t> </a:t>
              </a:r>
              <a:r>
                <a:rPr lang="it-IT" dirty="0" err="1" smtClean="0"/>
                <a:t>deshita</a:t>
              </a:r>
              <a:r>
                <a:rPr lang="it-IT" dirty="0" smtClean="0"/>
                <a:t>.</a:t>
              </a:r>
            </a:p>
          </p:txBody>
        </p:sp>
        <p:sp>
          <p:nvSpPr>
            <p:cNvPr id="11" name="Segnaposto contenuto 2"/>
            <p:cNvSpPr txBox="1">
              <a:spLocks/>
            </p:cNvSpPr>
            <p:nvPr/>
          </p:nvSpPr>
          <p:spPr>
            <a:xfrm>
              <a:off x="827584" y="5689848"/>
              <a:ext cx="4248472" cy="6046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dirty="0" smtClean="0">
                  <a:solidFill>
                    <a:schemeClr val="accent6">
                      <a:lumMod val="75000"/>
                    </a:schemeClr>
                  </a:solidFill>
                </a:rPr>
                <a:t>Mio padre era un medico.</a:t>
              </a:r>
              <a:endParaRPr lang="it-IT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Segnaposto contenuto 2"/>
          <p:cNvSpPr txBox="1">
            <a:spLocks/>
          </p:cNvSpPr>
          <p:nvPr/>
        </p:nvSpPr>
        <p:spPr>
          <a:xfrm>
            <a:off x="5094826" y="4008472"/>
            <a:ext cx="1781430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A era B.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5228599" y="4869160"/>
            <a:ext cx="3735889" cy="820688"/>
            <a:chOff x="5228599" y="4869160"/>
            <a:chExt cx="3735889" cy="820688"/>
          </a:xfrm>
        </p:grpSpPr>
        <p:sp>
          <p:nvSpPr>
            <p:cNvPr id="15" name="Segnaposto contenuto 2"/>
            <p:cNvSpPr txBox="1">
              <a:spLocks/>
            </p:cNvSpPr>
            <p:nvPr/>
          </p:nvSpPr>
          <p:spPr>
            <a:xfrm>
              <a:off x="5228599" y="5085184"/>
              <a:ext cx="3735889" cy="6046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ja-JP" altLang="it-IT" dirty="0" smtClean="0"/>
                <a:t>父は医者でした。</a:t>
              </a:r>
              <a:endParaRPr lang="it-IT" dirty="0" smtClean="0"/>
            </a:p>
          </p:txBody>
        </p:sp>
        <p:sp>
          <p:nvSpPr>
            <p:cNvPr id="16" name="Segnaposto contenuto 2"/>
            <p:cNvSpPr txBox="1">
              <a:spLocks/>
            </p:cNvSpPr>
            <p:nvPr/>
          </p:nvSpPr>
          <p:spPr>
            <a:xfrm>
              <a:off x="5228599" y="4869160"/>
              <a:ext cx="3735889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ja-JP" altLang="it-IT" sz="1800" dirty="0" smtClean="0"/>
                <a:t>ちち　　　い　しゃ</a:t>
              </a:r>
              <a:endParaRPr lang="it-IT" sz="18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67884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dirty="0" smtClean="0"/>
              <a:t>Riepilogo grammaticale</a:t>
            </a:r>
            <a:endParaRPr lang="it-IT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467544" y="3140968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6393645" y="3232140"/>
            <a:ext cx="1850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forma piana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393645" y="2564904"/>
            <a:ext cx="1915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0"/>
              </a:rPr>
              <a:t>forma cortese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47001" y="1604315"/>
            <a:ext cx="2685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Passato negativo</a:t>
            </a:r>
            <a:endParaRPr lang="it-IT" sz="2800" b="1" dirty="0"/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608665" y="2464296"/>
            <a:ext cx="5784980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A </a:t>
            </a:r>
            <a:r>
              <a:rPr lang="it-IT" dirty="0" err="1" smtClean="0"/>
              <a:t>wa</a:t>
            </a:r>
            <a:r>
              <a:rPr lang="it-IT" dirty="0" smtClean="0"/>
              <a:t> B </a:t>
            </a:r>
            <a:r>
              <a:rPr lang="it-IT" dirty="0" err="1" smtClean="0"/>
              <a:t>dewa</a:t>
            </a:r>
            <a:r>
              <a:rPr lang="it-IT" dirty="0" smtClean="0"/>
              <a:t> </a:t>
            </a:r>
            <a:r>
              <a:rPr lang="it-IT" dirty="0" err="1" smtClean="0"/>
              <a:t>arimasen</a:t>
            </a:r>
            <a:r>
              <a:rPr lang="it-IT" dirty="0" smtClean="0"/>
              <a:t> </a:t>
            </a:r>
            <a:r>
              <a:rPr lang="it-IT" dirty="0" err="1" smtClean="0"/>
              <a:t>deshita</a:t>
            </a:r>
            <a:r>
              <a:rPr lang="it-IT" dirty="0" smtClean="0"/>
              <a:t>.</a:t>
            </a: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462080" y="3933056"/>
            <a:ext cx="4889095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i="1" dirty="0" smtClean="0">
                <a:solidFill>
                  <a:schemeClr val="accent5">
                    <a:lumMod val="75000"/>
                  </a:schemeClr>
                </a:solidFill>
                <a:latin typeface="Adobe Caslon Pro" pitchFamily="18" charset="0"/>
              </a:rPr>
              <a:t>A proposito di A, non era B.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601216" y="3184376"/>
            <a:ext cx="5122912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A </a:t>
            </a:r>
            <a:r>
              <a:rPr lang="it-IT" dirty="0" err="1" smtClean="0"/>
              <a:t>wa</a:t>
            </a:r>
            <a:r>
              <a:rPr lang="it-IT" dirty="0" smtClean="0"/>
              <a:t> B </a:t>
            </a:r>
            <a:r>
              <a:rPr lang="it-IT" dirty="0" err="1" smtClean="0"/>
              <a:t>dewa</a:t>
            </a:r>
            <a:r>
              <a:rPr lang="it-IT" dirty="0" smtClean="0"/>
              <a:t> </a:t>
            </a:r>
            <a:r>
              <a:rPr lang="it-IT" dirty="0" err="1" smtClean="0"/>
              <a:t>nakatta</a:t>
            </a:r>
            <a:r>
              <a:rPr lang="it-IT" dirty="0" smtClean="0"/>
              <a:t>.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5076056" y="3837384"/>
            <a:ext cx="2444547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A non era B.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611560" y="5337268"/>
            <a:ext cx="7864278" cy="1260084"/>
            <a:chOff x="611560" y="5077836"/>
            <a:chExt cx="7864278" cy="1260084"/>
          </a:xfrm>
        </p:grpSpPr>
        <p:sp>
          <p:nvSpPr>
            <p:cNvPr id="14" name="Segnaposto contenuto 2"/>
            <p:cNvSpPr txBox="1">
              <a:spLocks/>
            </p:cNvSpPr>
            <p:nvPr/>
          </p:nvSpPr>
          <p:spPr>
            <a:xfrm>
              <a:off x="626966" y="5077836"/>
              <a:ext cx="7848872" cy="6766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it-IT" dirty="0" smtClean="0"/>
                <a:t>Sore </a:t>
              </a:r>
              <a:r>
                <a:rPr lang="it-IT" dirty="0" err="1" smtClean="0"/>
                <a:t>wa</a:t>
              </a:r>
              <a:r>
                <a:rPr lang="it-IT" dirty="0" smtClean="0"/>
                <a:t> </a:t>
              </a:r>
              <a:r>
                <a:rPr lang="it-IT" dirty="0" err="1" smtClean="0"/>
                <a:t>watashi</a:t>
              </a:r>
              <a:r>
                <a:rPr lang="it-IT" dirty="0" smtClean="0"/>
                <a:t> no </a:t>
              </a:r>
              <a:r>
                <a:rPr lang="it-IT" dirty="0" err="1" smtClean="0"/>
                <a:t>ie</a:t>
              </a:r>
              <a:r>
                <a:rPr lang="it-IT" dirty="0" smtClean="0"/>
                <a:t> </a:t>
              </a:r>
              <a:r>
                <a:rPr lang="it-IT" dirty="0" err="1" smtClean="0"/>
                <a:t>dewa</a:t>
              </a:r>
              <a:r>
                <a:rPr lang="it-IT" dirty="0" smtClean="0"/>
                <a:t> </a:t>
              </a:r>
              <a:r>
                <a:rPr lang="it-IT" dirty="0" err="1" smtClean="0"/>
                <a:t>arimasen</a:t>
              </a:r>
              <a:r>
                <a:rPr lang="it-IT" dirty="0" smtClean="0"/>
                <a:t> </a:t>
              </a:r>
              <a:r>
                <a:rPr lang="it-IT" dirty="0" err="1" smtClean="0"/>
                <a:t>deshita</a:t>
              </a:r>
              <a:r>
                <a:rPr lang="it-IT" dirty="0" smtClean="0"/>
                <a:t>.</a:t>
              </a:r>
            </a:p>
          </p:txBody>
        </p:sp>
        <p:sp>
          <p:nvSpPr>
            <p:cNvPr id="15" name="Segnaposto contenuto 2"/>
            <p:cNvSpPr txBox="1">
              <a:spLocks/>
            </p:cNvSpPr>
            <p:nvPr/>
          </p:nvSpPr>
          <p:spPr>
            <a:xfrm>
              <a:off x="611560" y="5661248"/>
              <a:ext cx="7848872" cy="6766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dirty="0" smtClean="0">
                  <a:solidFill>
                    <a:schemeClr val="accent6">
                      <a:lumMod val="75000"/>
                    </a:schemeClr>
                  </a:solidFill>
                </a:rPr>
                <a:t>Quella non era casa mia.</a:t>
              </a:r>
              <a:endParaRPr lang="it-IT" dirty="0" smtClean="0"/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601216" y="4609728"/>
            <a:ext cx="7139136" cy="907504"/>
            <a:chOff x="601216" y="4609728"/>
            <a:chExt cx="7139136" cy="907504"/>
          </a:xfrm>
        </p:grpSpPr>
        <p:sp>
          <p:nvSpPr>
            <p:cNvPr id="16" name="Segnaposto contenuto 2"/>
            <p:cNvSpPr txBox="1">
              <a:spLocks/>
            </p:cNvSpPr>
            <p:nvPr/>
          </p:nvSpPr>
          <p:spPr>
            <a:xfrm>
              <a:off x="601216" y="4840560"/>
              <a:ext cx="7139136" cy="6766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ja-JP" altLang="it-IT" dirty="0" smtClean="0"/>
                <a:t>それは私の家ではありませんでした。</a:t>
              </a:r>
              <a:endParaRPr lang="it-IT" dirty="0" smtClean="0"/>
            </a:p>
          </p:txBody>
        </p:sp>
        <p:sp>
          <p:nvSpPr>
            <p:cNvPr id="17" name="Segnaposto contenuto 2"/>
            <p:cNvSpPr txBox="1">
              <a:spLocks/>
            </p:cNvSpPr>
            <p:nvPr/>
          </p:nvSpPr>
          <p:spPr>
            <a:xfrm>
              <a:off x="1619672" y="4609728"/>
              <a:ext cx="3314328" cy="4754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ja-JP" altLang="it-IT" sz="1800" dirty="0" smtClean="0"/>
                <a:t>わたし　　いえ</a:t>
              </a:r>
              <a:endParaRPr lang="it-IT" sz="18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81486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Riepilogo grammaticale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Particelle grammaticali viste finora:</a:t>
            </a:r>
          </a:p>
        </p:txBody>
      </p:sp>
      <p:grpSp>
        <p:nvGrpSpPr>
          <p:cNvPr id="23" name="Gruppo 22"/>
          <p:cNvGrpSpPr/>
          <p:nvPr/>
        </p:nvGrpSpPr>
        <p:grpSpPr>
          <a:xfrm>
            <a:off x="467544" y="5733256"/>
            <a:ext cx="8496944" cy="678255"/>
            <a:chOff x="467544" y="5082274"/>
            <a:chExt cx="8496944" cy="678255"/>
          </a:xfrm>
        </p:grpSpPr>
        <p:grpSp>
          <p:nvGrpSpPr>
            <p:cNvPr id="19" name="Gruppo 18"/>
            <p:cNvGrpSpPr/>
            <p:nvPr/>
          </p:nvGrpSpPr>
          <p:grpSpPr>
            <a:xfrm>
              <a:off x="467544" y="5082274"/>
              <a:ext cx="1800200" cy="678255"/>
              <a:chOff x="467544" y="5079363"/>
              <a:chExt cx="1800200" cy="678255"/>
            </a:xfrm>
          </p:grpSpPr>
          <p:sp>
            <p:nvSpPr>
              <p:cNvPr id="6" name="Segnaposto contenuto 2"/>
              <p:cNvSpPr txBox="1">
                <a:spLocks/>
              </p:cNvSpPr>
              <p:nvPr/>
            </p:nvSpPr>
            <p:spPr>
              <a:xfrm>
                <a:off x="467544" y="5079363"/>
                <a:ext cx="1008112" cy="6782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it-IT" dirty="0" smtClean="0">
                    <a:solidFill>
                      <a:srgbClr val="FF0000"/>
                    </a:solidFill>
                  </a:rPr>
                  <a:t>ka</a:t>
                </a:r>
              </a:p>
            </p:txBody>
          </p:sp>
          <p:sp>
            <p:nvSpPr>
              <p:cNvPr id="9" name="Segnaposto contenuto 2"/>
              <p:cNvSpPr txBox="1">
                <a:spLocks/>
              </p:cNvSpPr>
              <p:nvPr/>
            </p:nvSpPr>
            <p:spPr>
              <a:xfrm>
                <a:off x="1259632" y="5079363"/>
                <a:ext cx="1008112" cy="6782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ja-JP" altLang="it-IT" dirty="0" smtClean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か</a:t>
                </a:r>
                <a:endParaRPr lang="it-IT" dirty="0" smtClean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</p:grpSp>
        <p:sp>
          <p:nvSpPr>
            <p:cNvPr id="12" name="Segnaposto contenuto 2"/>
            <p:cNvSpPr txBox="1">
              <a:spLocks/>
            </p:cNvSpPr>
            <p:nvPr/>
          </p:nvSpPr>
          <p:spPr>
            <a:xfrm>
              <a:off x="2699792" y="5082274"/>
              <a:ext cx="6264696" cy="6782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it-IT" dirty="0" smtClean="0"/>
                <a:t>alla fine della frase, per le domande</a:t>
              </a: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477888" y="4226119"/>
            <a:ext cx="7694512" cy="678255"/>
            <a:chOff x="477888" y="4217207"/>
            <a:chExt cx="7694512" cy="678255"/>
          </a:xfrm>
        </p:grpSpPr>
        <p:grpSp>
          <p:nvGrpSpPr>
            <p:cNvPr id="18" name="Gruppo 17"/>
            <p:cNvGrpSpPr/>
            <p:nvPr/>
          </p:nvGrpSpPr>
          <p:grpSpPr>
            <a:xfrm>
              <a:off x="477888" y="4217207"/>
              <a:ext cx="1789856" cy="678255"/>
              <a:chOff x="477888" y="4199384"/>
              <a:chExt cx="1789856" cy="678255"/>
            </a:xfrm>
          </p:grpSpPr>
          <p:sp>
            <p:nvSpPr>
              <p:cNvPr id="5" name="Segnaposto contenuto 2"/>
              <p:cNvSpPr txBox="1">
                <a:spLocks/>
              </p:cNvSpPr>
              <p:nvPr/>
            </p:nvSpPr>
            <p:spPr>
              <a:xfrm>
                <a:off x="477888" y="4199384"/>
                <a:ext cx="1008112" cy="6782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it-IT" dirty="0" smtClean="0">
                    <a:solidFill>
                      <a:srgbClr val="FF0000"/>
                    </a:solidFill>
                  </a:rPr>
                  <a:t>no</a:t>
                </a:r>
              </a:p>
            </p:txBody>
          </p:sp>
          <p:sp>
            <p:nvSpPr>
              <p:cNvPr id="8" name="Segnaposto contenuto 2"/>
              <p:cNvSpPr txBox="1">
                <a:spLocks/>
              </p:cNvSpPr>
              <p:nvPr/>
            </p:nvSpPr>
            <p:spPr>
              <a:xfrm>
                <a:off x="1259632" y="4199384"/>
                <a:ext cx="1008112" cy="6782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ja-JP" altLang="it-IT" dirty="0" smtClean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の</a:t>
                </a:r>
                <a:endParaRPr lang="it-IT" dirty="0" smtClean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</p:grpSp>
        <p:sp>
          <p:nvSpPr>
            <p:cNvPr id="13" name="Segnaposto contenuto 2"/>
            <p:cNvSpPr txBox="1">
              <a:spLocks/>
            </p:cNvSpPr>
            <p:nvPr/>
          </p:nvSpPr>
          <p:spPr>
            <a:xfrm>
              <a:off x="2699792" y="4217207"/>
              <a:ext cx="5472608" cy="6782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it-IT" dirty="0" smtClean="0"/>
                <a:t>per il genitivo</a:t>
              </a:r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467544" y="3369964"/>
            <a:ext cx="7704856" cy="678255"/>
            <a:chOff x="467544" y="3370934"/>
            <a:chExt cx="7704856" cy="678255"/>
          </a:xfrm>
        </p:grpSpPr>
        <p:grpSp>
          <p:nvGrpSpPr>
            <p:cNvPr id="17" name="Gruppo 16"/>
            <p:cNvGrpSpPr/>
            <p:nvPr/>
          </p:nvGrpSpPr>
          <p:grpSpPr>
            <a:xfrm>
              <a:off x="467544" y="3370934"/>
              <a:ext cx="1800200" cy="678255"/>
              <a:chOff x="467544" y="3356992"/>
              <a:chExt cx="1800200" cy="678255"/>
            </a:xfrm>
          </p:grpSpPr>
          <p:sp>
            <p:nvSpPr>
              <p:cNvPr id="10" name="Segnaposto contenuto 2"/>
              <p:cNvSpPr txBox="1">
                <a:spLocks/>
              </p:cNvSpPr>
              <p:nvPr/>
            </p:nvSpPr>
            <p:spPr>
              <a:xfrm>
                <a:off x="467544" y="3356992"/>
                <a:ext cx="1008112" cy="6782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it-IT" dirty="0" err="1" smtClean="0">
                    <a:solidFill>
                      <a:srgbClr val="FF0000"/>
                    </a:solidFill>
                  </a:rPr>
                  <a:t>ga</a:t>
                </a:r>
                <a:endParaRPr lang="it-IT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Segnaposto contenuto 2"/>
              <p:cNvSpPr txBox="1">
                <a:spLocks/>
              </p:cNvSpPr>
              <p:nvPr/>
            </p:nvSpPr>
            <p:spPr>
              <a:xfrm>
                <a:off x="1259632" y="3356992"/>
                <a:ext cx="1008112" cy="6782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ja-JP" altLang="it-IT" dirty="0" smtClean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が</a:t>
                </a:r>
                <a:endParaRPr lang="it-IT" dirty="0" smtClean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</p:grpSp>
        <p:sp>
          <p:nvSpPr>
            <p:cNvPr id="14" name="Segnaposto contenuto 2"/>
            <p:cNvSpPr txBox="1">
              <a:spLocks/>
            </p:cNvSpPr>
            <p:nvPr/>
          </p:nvSpPr>
          <p:spPr>
            <a:xfrm>
              <a:off x="2699792" y="3370934"/>
              <a:ext cx="5472608" cy="6782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it-IT" dirty="0" smtClean="0"/>
                <a:t>marca il soggetto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467544" y="2513809"/>
            <a:ext cx="7704856" cy="678255"/>
            <a:chOff x="467544" y="2513809"/>
            <a:chExt cx="7704856" cy="678255"/>
          </a:xfrm>
        </p:grpSpPr>
        <p:grpSp>
          <p:nvGrpSpPr>
            <p:cNvPr id="16" name="Gruppo 15"/>
            <p:cNvGrpSpPr/>
            <p:nvPr/>
          </p:nvGrpSpPr>
          <p:grpSpPr>
            <a:xfrm>
              <a:off x="467544" y="2513809"/>
              <a:ext cx="1800200" cy="678255"/>
              <a:chOff x="467544" y="2492896"/>
              <a:chExt cx="1800200" cy="678255"/>
            </a:xfrm>
          </p:grpSpPr>
          <p:sp>
            <p:nvSpPr>
              <p:cNvPr id="4" name="Segnaposto contenuto 2"/>
              <p:cNvSpPr txBox="1">
                <a:spLocks/>
              </p:cNvSpPr>
              <p:nvPr/>
            </p:nvSpPr>
            <p:spPr>
              <a:xfrm>
                <a:off x="467544" y="2492896"/>
                <a:ext cx="1008112" cy="6782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it-IT" dirty="0" err="1" smtClean="0">
                    <a:solidFill>
                      <a:srgbClr val="FF0000"/>
                    </a:solidFill>
                  </a:rPr>
                  <a:t>wa</a:t>
                </a:r>
                <a:endParaRPr lang="it-IT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Segnaposto contenuto 2"/>
              <p:cNvSpPr txBox="1">
                <a:spLocks/>
              </p:cNvSpPr>
              <p:nvPr/>
            </p:nvSpPr>
            <p:spPr>
              <a:xfrm>
                <a:off x="1259632" y="2492896"/>
                <a:ext cx="1008112" cy="6782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ja-JP" altLang="it-IT" dirty="0" smtClean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は</a:t>
                </a:r>
                <a:endParaRPr lang="it-IT" dirty="0" smtClean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</p:grpSp>
        <p:sp>
          <p:nvSpPr>
            <p:cNvPr id="15" name="Segnaposto contenuto 2"/>
            <p:cNvSpPr txBox="1">
              <a:spLocks/>
            </p:cNvSpPr>
            <p:nvPr/>
          </p:nvSpPr>
          <p:spPr>
            <a:xfrm>
              <a:off x="2699792" y="2513809"/>
              <a:ext cx="5472608" cy="6782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it-IT" dirty="0" smtClean="0"/>
                <a:t>marca il ‘tema’ o argomento</a:t>
              </a: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467544" y="4982993"/>
            <a:ext cx="8496944" cy="678255"/>
            <a:chOff x="467544" y="5082274"/>
            <a:chExt cx="8496944" cy="678255"/>
          </a:xfrm>
        </p:grpSpPr>
        <p:grpSp>
          <p:nvGrpSpPr>
            <p:cNvPr id="25" name="Gruppo 24"/>
            <p:cNvGrpSpPr/>
            <p:nvPr/>
          </p:nvGrpSpPr>
          <p:grpSpPr>
            <a:xfrm>
              <a:off x="467544" y="5082274"/>
              <a:ext cx="1800200" cy="678255"/>
              <a:chOff x="467544" y="5079363"/>
              <a:chExt cx="1800200" cy="678255"/>
            </a:xfrm>
          </p:grpSpPr>
          <p:sp>
            <p:nvSpPr>
              <p:cNvPr id="27" name="Segnaposto contenuto 2"/>
              <p:cNvSpPr txBox="1">
                <a:spLocks/>
              </p:cNvSpPr>
              <p:nvPr/>
            </p:nvSpPr>
            <p:spPr>
              <a:xfrm>
                <a:off x="467544" y="5079363"/>
                <a:ext cx="1008112" cy="6782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it-IT" dirty="0" smtClean="0">
                    <a:solidFill>
                      <a:srgbClr val="FF0000"/>
                    </a:solidFill>
                  </a:rPr>
                  <a:t>ni</a:t>
                </a:r>
              </a:p>
            </p:txBody>
          </p:sp>
          <p:sp>
            <p:nvSpPr>
              <p:cNvPr id="28" name="Segnaposto contenuto 2"/>
              <p:cNvSpPr txBox="1">
                <a:spLocks/>
              </p:cNvSpPr>
              <p:nvPr/>
            </p:nvSpPr>
            <p:spPr>
              <a:xfrm>
                <a:off x="1259632" y="5079363"/>
                <a:ext cx="1008112" cy="6782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ja-JP" altLang="it-IT" dirty="0" smtClean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に</a:t>
                </a:r>
                <a:endParaRPr lang="it-IT" dirty="0" smtClean="0">
                  <a:latin typeface="MS Mincho" panose="02020609040205080304" pitchFamily="49" charset="-128"/>
                  <a:ea typeface="MS Mincho" panose="02020609040205080304" pitchFamily="49" charset="-128"/>
                </a:endParaRPr>
              </a:p>
            </p:txBody>
          </p:sp>
        </p:grpSp>
        <p:sp>
          <p:nvSpPr>
            <p:cNvPr id="26" name="Segnaposto contenuto 2"/>
            <p:cNvSpPr txBox="1">
              <a:spLocks/>
            </p:cNvSpPr>
            <p:nvPr/>
          </p:nvSpPr>
          <p:spPr>
            <a:xfrm>
              <a:off x="2699792" y="5082274"/>
              <a:ext cx="6264696" cy="6782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it-IT" dirty="0" smtClean="0"/>
                <a:t>indica lo stato in luogo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804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44298"/>
            <a:ext cx="7200800" cy="1143000"/>
          </a:xfrm>
        </p:spPr>
        <p:txBody>
          <a:bodyPr/>
          <a:lstStyle/>
          <a:p>
            <a:r>
              <a:rPr lang="it-IT" dirty="0" smtClean="0"/>
              <a:t>La particella ‘no’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107930" y="446264"/>
            <a:ext cx="1008112" cy="678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sz="40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の</a:t>
            </a:r>
            <a:endParaRPr lang="it-IT" sz="40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609600" y="1752600"/>
            <a:ext cx="7346776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Si usa per il genitivo, simile all’italiano ‘di’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611560" y="2420888"/>
            <a:ext cx="3600400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nihongo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no</a:t>
            </a:r>
            <a:r>
              <a:rPr lang="it-IT" dirty="0" smtClean="0"/>
              <a:t> </a:t>
            </a:r>
            <a:r>
              <a:rPr lang="it-IT" dirty="0" err="1" smtClean="0"/>
              <a:t>sensei</a:t>
            </a:r>
            <a:endParaRPr lang="it-IT" dirty="0" smtClean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611560" y="3017168"/>
            <a:ext cx="475252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insegnante </a:t>
            </a:r>
            <a:r>
              <a:rPr lang="it-IT" dirty="0" smtClean="0">
                <a:solidFill>
                  <a:srgbClr val="FF0000"/>
                </a:solidFill>
              </a:rPr>
              <a:t>di</a:t>
            </a:r>
            <a:r>
              <a:rPr lang="it-IT" dirty="0" smtClean="0"/>
              <a:t>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giapponese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611560" y="4056856"/>
            <a:ext cx="8208912" cy="668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Il genitivo si pone prima del nome a cui si riferisce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611560" y="4725144"/>
            <a:ext cx="3600400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watashi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no</a:t>
            </a:r>
            <a:r>
              <a:rPr lang="it-IT" dirty="0" smtClean="0"/>
              <a:t> </a:t>
            </a:r>
            <a:r>
              <a:rPr lang="it-IT" dirty="0" err="1" smtClean="0"/>
              <a:t>hon</a:t>
            </a:r>
            <a:endParaRPr lang="it-IT" dirty="0" smtClean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611560" y="5373216"/>
            <a:ext cx="475252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libro </a:t>
            </a:r>
            <a:r>
              <a:rPr lang="it-IT" dirty="0" smtClean="0">
                <a:solidFill>
                  <a:srgbClr val="FF0000"/>
                </a:solidFill>
              </a:rPr>
              <a:t>di</a:t>
            </a:r>
            <a:r>
              <a:rPr lang="it-IT" dirty="0" smtClean="0"/>
              <a:t>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  </a:t>
            </a:r>
            <a:r>
              <a:rPr lang="it-IT" dirty="0" smtClean="0"/>
              <a:t>= il mio libro</a:t>
            </a:r>
          </a:p>
        </p:txBody>
      </p:sp>
    </p:spTree>
    <p:extLst>
      <p:ext uri="{BB962C8B-B14F-4D97-AF65-F5344CB8AC3E}">
        <p14:creationId xmlns:p14="http://schemas.microsoft.com/office/powerpoint/2010/main" val="15204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44298"/>
            <a:ext cx="7200800" cy="1143000"/>
          </a:xfrm>
        </p:spPr>
        <p:txBody>
          <a:bodyPr/>
          <a:lstStyle/>
          <a:p>
            <a:r>
              <a:rPr lang="it-IT" dirty="0" smtClean="0"/>
              <a:t>La particella ‘ni’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024800" y="476672"/>
            <a:ext cx="1008112" cy="678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sz="40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に</a:t>
            </a:r>
            <a:endParaRPr lang="it-IT" sz="40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611560" y="1340768"/>
            <a:ext cx="806489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Ha molti usi</a:t>
            </a:r>
          </a:p>
          <a:p>
            <a:r>
              <a:rPr lang="it-IT" dirty="0" smtClean="0"/>
              <a:t>quello più frequente è lo </a:t>
            </a:r>
            <a:r>
              <a:rPr lang="it-IT" dirty="0" smtClean="0">
                <a:solidFill>
                  <a:srgbClr val="FF0000"/>
                </a:solidFill>
              </a:rPr>
              <a:t>stato in luogo</a:t>
            </a:r>
            <a:endParaRPr lang="it-IT" dirty="0" smtClean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611560" y="2668488"/>
            <a:ext cx="6840760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 smtClean="0"/>
              <a:t>Inu</a:t>
            </a:r>
            <a:r>
              <a:rPr lang="it-IT" dirty="0" smtClean="0"/>
              <a:t> </a:t>
            </a:r>
            <a:r>
              <a:rPr lang="it-IT" dirty="0" err="1" smtClean="0"/>
              <a:t>wa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niwa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ni </a:t>
            </a:r>
            <a:r>
              <a:rPr lang="it-IT" dirty="0" err="1" smtClean="0"/>
              <a:t>imasu</a:t>
            </a:r>
            <a:r>
              <a:rPr lang="it-IT" dirty="0" smtClean="0"/>
              <a:t>.</a:t>
            </a: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611560" y="3264768"/>
            <a:ext cx="3672408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Il cane è </a:t>
            </a:r>
            <a:r>
              <a:rPr lang="it-IT" dirty="0">
                <a:solidFill>
                  <a:srgbClr val="FF0000"/>
                </a:solidFill>
              </a:rPr>
              <a:t>in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giardino.</a:t>
            </a:r>
            <a:endParaRPr lang="it-IT" dirty="0" smtClean="0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611560" y="5425008"/>
            <a:ext cx="6840760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 smtClean="0"/>
              <a:t>Nihon</a:t>
            </a:r>
            <a:r>
              <a:rPr lang="it-IT" dirty="0" smtClean="0"/>
              <a:t> </a:t>
            </a:r>
            <a:r>
              <a:rPr lang="it-IT" dirty="0" err="1" smtClean="0"/>
              <a:t>Kiin</a:t>
            </a:r>
            <a:r>
              <a:rPr lang="it-IT" dirty="0" smtClean="0"/>
              <a:t> </a:t>
            </a:r>
            <a:r>
              <a:rPr lang="it-IT" dirty="0" err="1" smtClean="0"/>
              <a:t>wa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Tōky</a:t>
            </a:r>
            <a:r>
              <a:rPr lang="it-IT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ō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ni </a:t>
            </a:r>
            <a:r>
              <a:rPr lang="it-IT" dirty="0" err="1" smtClean="0"/>
              <a:t>arimasu</a:t>
            </a:r>
            <a:r>
              <a:rPr lang="it-IT" dirty="0" smtClean="0"/>
              <a:t>.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611560" y="6001072"/>
            <a:ext cx="6840760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La </a:t>
            </a:r>
            <a:r>
              <a:rPr lang="it-IT" dirty="0" err="1" smtClean="0"/>
              <a:t>Nihon</a:t>
            </a:r>
            <a:r>
              <a:rPr lang="it-IT" dirty="0" smtClean="0"/>
              <a:t> </a:t>
            </a:r>
            <a:r>
              <a:rPr lang="it-IT" dirty="0" err="1" smtClean="0"/>
              <a:t>Kiin</a:t>
            </a:r>
            <a:r>
              <a:rPr lang="it-IT" dirty="0" smtClean="0"/>
              <a:t> si trova </a:t>
            </a:r>
            <a:r>
              <a:rPr lang="it-IT" dirty="0" smtClean="0">
                <a:solidFill>
                  <a:srgbClr val="FF0000"/>
                </a:solidFill>
              </a:rPr>
              <a:t>a</a:t>
            </a:r>
            <a:r>
              <a:rPr lang="it-IT" dirty="0" smtClean="0"/>
              <a:t>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Tokyo.</a:t>
            </a:r>
            <a:endParaRPr lang="it-IT" dirty="0" smtClean="0"/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611560" y="4077072"/>
            <a:ext cx="6840760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Niwa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ni </a:t>
            </a:r>
            <a:r>
              <a:rPr lang="it-IT" dirty="0" err="1" smtClean="0"/>
              <a:t>inu</a:t>
            </a:r>
            <a:r>
              <a:rPr lang="it-IT" dirty="0" smtClean="0"/>
              <a:t> </a:t>
            </a:r>
            <a:r>
              <a:rPr lang="it-IT" dirty="0" err="1" smtClean="0"/>
              <a:t>ga</a:t>
            </a:r>
            <a:r>
              <a:rPr lang="it-IT" dirty="0" smtClean="0"/>
              <a:t> </a:t>
            </a:r>
            <a:r>
              <a:rPr lang="it-IT" dirty="0" err="1" smtClean="0"/>
              <a:t>imasu</a:t>
            </a:r>
            <a:r>
              <a:rPr lang="it-IT" dirty="0" smtClean="0"/>
              <a:t>.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611560" y="4673352"/>
            <a:ext cx="5112568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C’è un cane </a:t>
            </a:r>
            <a:r>
              <a:rPr lang="it-IT" dirty="0" smtClean="0">
                <a:solidFill>
                  <a:srgbClr val="FF0000"/>
                </a:solidFill>
              </a:rPr>
              <a:t>in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giardino.</a:t>
            </a:r>
            <a:endParaRPr lang="it-IT" dirty="0" smtClean="0"/>
          </a:p>
        </p:txBody>
      </p:sp>
      <p:cxnSp>
        <p:nvCxnSpPr>
          <p:cNvPr id="16" name="Connettore 1 15"/>
          <p:cNvCxnSpPr/>
          <p:nvPr/>
        </p:nvCxnSpPr>
        <p:spPr>
          <a:xfrm>
            <a:off x="467544" y="3933056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67544" y="5373216"/>
            <a:ext cx="79928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0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1378</Words>
  <Application>Microsoft Office PowerPoint</Application>
  <PresentationFormat>Presentazione su schermo (4:3)</PresentationFormat>
  <Paragraphs>323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1_Tema di Office</vt:lpstr>
      <vt:lpstr>Introduzione alla lingua giapponese</vt:lpstr>
      <vt:lpstr>Riepilogo grammaticale</vt:lpstr>
      <vt:lpstr>Riepilogo grammaticale</vt:lpstr>
      <vt:lpstr>Riepilogo grammaticale</vt:lpstr>
      <vt:lpstr>Riepilogo grammaticale</vt:lpstr>
      <vt:lpstr>Riepilogo grammaticale</vt:lpstr>
      <vt:lpstr>Riepilogo grammaticale</vt:lpstr>
      <vt:lpstr>La particella ‘no’</vt:lpstr>
      <vt:lpstr>La particella ‘ni’</vt:lpstr>
      <vt:lpstr>Il sistema ‘ko-so-a-do’</vt:lpstr>
      <vt:lpstr>Aggettivi</vt:lpstr>
      <vt:lpstr>Aggettivi</vt:lpstr>
      <vt:lpstr>Coniugazione dell’aggettivo-i</vt:lpstr>
      <vt:lpstr>Coniugazione dell’aggettivo-i</vt:lpstr>
      <vt:lpstr>Coniugazione dell’aggettivo-i</vt:lpstr>
      <vt:lpstr>L’aggettivo irregolare ‘ii’</vt:lpstr>
      <vt:lpstr>«Coniugazione» dell’aggettivo-na</vt:lpstr>
      <vt:lpstr>«Coniugazione» dell’aggettivo-na</vt:lpstr>
      <vt:lpstr>Suki e Kirai: piacere e non piacere</vt:lpstr>
      <vt:lpstr>Suki e Kirai: piacere e non piacere</vt:lpstr>
      <vt:lpstr>Esempi</vt:lpstr>
      <vt:lpstr>Presentazioni</vt:lpstr>
      <vt:lpstr>Saluti</vt:lpstr>
      <vt:lpstr>Saluti</vt:lpstr>
      <vt:lpstr>Presentazione standard di PowerPoint</vt:lpstr>
      <vt:lpstr>Presentazione standard di PowerPoint</vt:lpstr>
      <vt:lpstr>Presentazione standard di PowerPoint</vt:lpstr>
      <vt:lpstr>Manga</vt:lpstr>
      <vt:lpstr>Presentazione standard di PowerPoint</vt:lpstr>
      <vt:lpstr>Presentazione standard di PowerPoint</vt:lpstr>
      <vt:lpstr>Differenze tra ‘wa’ e ‘ga’</vt:lpstr>
      <vt:lpstr>Differenze tra ‘wa’ e ‘ga’</vt:lpstr>
      <vt:lpstr>Differenze tra ‘wa’ e ‘ga’</vt:lpstr>
      <vt:lpstr>Presentazione standard di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alla lingua giapponese</dc:title>
  <dc:creator>.</dc:creator>
  <cp:lastModifiedBy>Massimo Borri</cp:lastModifiedBy>
  <cp:revision>135</cp:revision>
  <dcterms:created xsi:type="dcterms:W3CDTF">2013-09-02T15:43:57Z</dcterms:created>
  <dcterms:modified xsi:type="dcterms:W3CDTF">2013-10-04T07:28:03Z</dcterms:modified>
</cp:coreProperties>
</file>