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8" r:id="rId2"/>
    <p:sldId id="341" r:id="rId3"/>
    <p:sldId id="405" r:id="rId4"/>
    <p:sldId id="380" r:id="rId5"/>
    <p:sldId id="414" r:id="rId6"/>
    <p:sldId id="418" r:id="rId7"/>
    <p:sldId id="419" r:id="rId8"/>
    <p:sldId id="420" r:id="rId9"/>
    <p:sldId id="422" r:id="rId10"/>
    <p:sldId id="421" r:id="rId11"/>
    <p:sldId id="423" r:id="rId12"/>
    <p:sldId id="417" r:id="rId13"/>
    <p:sldId id="424" r:id="rId14"/>
    <p:sldId id="425" r:id="rId15"/>
    <p:sldId id="426" r:id="rId16"/>
    <p:sldId id="427" r:id="rId17"/>
    <p:sldId id="428" r:id="rId18"/>
    <p:sldId id="429" r:id="rId19"/>
    <p:sldId id="332" r:id="rId2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0AA"/>
    <a:srgbClr val="FEEEB4"/>
    <a:srgbClr val="598C56"/>
    <a:srgbClr val="76A97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2017" autoAdjust="0"/>
    <p:restoredTop sz="87940" autoAdjust="0"/>
  </p:normalViewPr>
  <p:slideViewPr>
    <p:cSldViewPr>
      <p:cViewPr varScale="1">
        <p:scale>
          <a:sx n="74" d="100"/>
          <a:sy n="74" d="100"/>
        </p:scale>
        <p:origin x="-103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9159ED-F41F-46F2-81D6-7296C705B631}" type="datetimeFigureOut">
              <a:rPr lang="it-IT" smtClean="0"/>
              <a:t>15/05/2014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8C5BF1-35B8-4CC1-8294-D0BC0E12D406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126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65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648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09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306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444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995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607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3318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555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8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2788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6F96DB-2BF2-4BC9-B459-A2E0F0F29CF0}" type="datetimeFigureOut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CA2818-2DB6-4C64-B7C6-E800023DAB4F}" type="slidenum">
              <a:rPr lang="it-IT" smtClean="0">
                <a:solidFill>
                  <a:prstClr val="black">
                    <a:tint val="7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707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arrotondato 4"/>
          <p:cNvSpPr/>
          <p:nvPr/>
        </p:nvSpPr>
        <p:spPr>
          <a:xfrm>
            <a:off x="2368218" y="1786768"/>
            <a:ext cx="4608512" cy="2650344"/>
          </a:xfrm>
          <a:prstGeom prst="roundRect">
            <a:avLst>
              <a:gd name="adj" fmla="val 8455"/>
            </a:avLst>
          </a:prstGeom>
          <a:solidFill>
            <a:schemeClr val="bg1">
              <a:alpha val="70000"/>
            </a:schemeClr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475656" y="1844824"/>
            <a:ext cx="6408712" cy="1470025"/>
          </a:xfrm>
        </p:spPr>
        <p:txBody>
          <a:bodyPr/>
          <a:lstStyle/>
          <a:p>
            <a:r>
              <a:rPr lang="it-IT" dirty="0" smtClean="0"/>
              <a:t>Introduzione alla</a:t>
            </a:r>
            <a:br>
              <a:rPr lang="it-IT" dirty="0" smtClean="0"/>
            </a:br>
            <a:r>
              <a:rPr lang="it-IT" dirty="0" smtClean="0"/>
              <a:t>lingua giapponese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3347864" y="3501008"/>
            <a:ext cx="2492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36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日本語入門</a:t>
            </a:r>
            <a:endParaRPr lang="it-IT" sz="36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3491880" y="33326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847157" y="33326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ほん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8" name="CasellaDiTesto 7"/>
          <p:cNvSpPr txBox="1"/>
          <p:nvPr/>
        </p:nvSpPr>
        <p:spPr>
          <a:xfrm>
            <a:off x="4370265" y="3332614"/>
            <a:ext cx="3642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ご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4658185" y="333261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にゅう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5217783" y="3332614"/>
            <a:ext cx="5437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1400" b="1" dirty="0" smtClean="0">
                <a:solidFill>
                  <a:prstClr val="black"/>
                </a:solidFill>
                <a:latin typeface="MS Mincho" pitchFamily="49" charset="-128"/>
                <a:ea typeface="MS Mincho" pitchFamily="49" charset="-128"/>
              </a:rPr>
              <a:t>もん</a:t>
            </a:r>
            <a:endParaRPr lang="it-IT" sz="1400" b="1" dirty="0">
              <a:solidFill>
                <a:prstClr val="black"/>
              </a:solidFill>
              <a:latin typeface="MS Mincho" pitchFamily="49" charset="-128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76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</a:t>
            </a:r>
            <a:endParaRPr lang="it-IT" b="1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576469" y="1529789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Se il soggetto </a:t>
            </a:r>
            <a:r>
              <a:rPr lang="it-IT" altLang="ja-JP" sz="2800" b="1" dirty="0" smtClean="0"/>
              <a:t>che dà</a:t>
            </a:r>
            <a:r>
              <a:rPr lang="it-IT" altLang="ja-JP" sz="2800" dirty="0" smtClean="0"/>
              <a:t> fa </a:t>
            </a:r>
            <a:r>
              <a:rPr lang="it-IT" altLang="ja-JP" sz="2800" u="sng" dirty="0" smtClean="0"/>
              <a:t>parte del gruppo </a:t>
            </a:r>
            <a:r>
              <a:rPr lang="it-IT" altLang="ja-JP" sz="2800" i="1" u="sng" dirty="0" err="1" smtClean="0"/>
              <a:t>soto</a:t>
            </a:r>
            <a:r>
              <a:rPr lang="it-IT" altLang="ja-JP" sz="2800" dirty="0" smtClean="0"/>
              <a:t> (esterni, estranei) allora si usa: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994622" y="2861356"/>
            <a:ext cx="15572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kudasaru</a:t>
            </a:r>
            <a:endParaRPr lang="it-IT" altLang="ja-JP" sz="2800" b="1" dirty="0" smtClean="0"/>
          </a:p>
        </p:txBody>
      </p:sp>
      <p:sp>
        <p:nvSpPr>
          <p:cNvPr id="28" name="CasellaDiTesto 27"/>
          <p:cNvSpPr txBox="1"/>
          <p:nvPr/>
        </p:nvSpPr>
        <p:spPr>
          <a:xfrm>
            <a:off x="2354662" y="3553852"/>
            <a:ext cx="1171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kureru</a:t>
            </a:r>
            <a:endParaRPr lang="it-IT" altLang="ja-JP" sz="2800" b="1" dirty="0" smtClean="0"/>
          </a:p>
        </p:txBody>
      </p:sp>
      <p:sp>
        <p:nvSpPr>
          <p:cNvPr id="37" name="CasellaDiTesto 36"/>
          <p:cNvSpPr txBox="1"/>
          <p:nvPr/>
        </p:nvSpPr>
        <p:spPr>
          <a:xfrm>
            <a:off x="3578798" y="2852936"/>
            <a:ext cx="22173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forma cortese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3650806" y="3553852"/>
            <a:ext cx="20687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forma piana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611560" y="5229722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鈴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木さんは私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に酒を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くれた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611560" y="4509120"/>
            <a:ext cx="63275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Suzuki-san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sake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kureta</a:t>
            </a:r>
            <a:r>
              <a:rPr lang="it-IT" altLang="ja-JP" sz="2800" dirty="0" smtClean="0"/>
              <a:t>.</a:t>
            </a:r>
            <a:endParaRPr lang="it-IT" altLang="ja-JP" sz="2800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611560" y="5858108"/>
            <a:ext cx="4914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sig. Suzuki mi ha </a:t>
            </a:r>
            <a:r>
              <a:rPr lang="it-IT" altLang="ja-JP" sz="2800" dirty="0" smtClean="0">
                <a:solidFill>
                  <a:srgbClr val="FF0000"/>
                </a:solidFill>
              </a:rPr>
              <a:t>dato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del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sake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endParaRPr lang="it-IT" altLang="ja-JP" sz="28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67812" y="503708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すず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2277351" y="5044175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043608" y="503444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128060" y="5039681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さけ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60671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1791002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1052736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493418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鈴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木さんは私にタバコを一本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くれました。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772816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Suzuki-san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tabako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ippon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kuremashita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3121804"/>
            <a:ext cx="5709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sig. Suzuki mi ha </a:t>
            </a:r>
            <a:r>
              <a:rPr lang="it-IT" altLang="ja-JP" sz="2800" dirty="0" smtClean="0">
                <a:solidFill>
                  <a:srgbClr val="FF0000"/>
                </a:solidFill>
              </a:rPr>
              <a:t>dato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una sigaretta.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67812" y="230078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すず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2277351" y="2307871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9746" y="501369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先生は息子に本を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下さいました。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9746" y="4293096"/>
            <a:ext cx="68119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Sensei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musuko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hon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kudasaimashita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29746" y="5642084"/>
            <a:ext cx="61677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L’insegnante ha </a:t>
            </a:r>
            <a:r>
              <a:rPr lang="it-IT" altLang="ja-JP" sz="2800" dirty="0" smtClean="0">
                <a:solidFill>
                  <a:srgbClr val="FF0000"/>
                </a:solidFill>
              </a:rPr>
              <a:t>dato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mio figlio un libro.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15570" y="482106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757624" y="483523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15" name="Gruppo 14"/>
          <p:cNvGrpSpPr/>
          <p:nvPr/>
        </p:nvGrpSpPr>
        <p:grpSpPr>
          <a:xfrm>
            <a:off x="4472852" y="260648"/>
            <a:ext cx="2115372" cy="523220"/>
            <a:chOff x="6715344" y="2076155"/>
            <a:chExt cx="2115372" cy="523220"/>
          </a:xfrm>
        </p:grpSpPr>
        <p:sp>
          <p:nvSpPr>
            <p:cNvPr id="16" name="CasellaDiTesto 15"/>
            <p:cNvSpPr txBox="1"/>
            <p:nvPr/>
          </p:nvSpPr>
          <p:spPr>
            <a:xfrm>
              <a:off x="6715344" y="2076155"/>
              <a:ext cx="83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err="1" smtClean="0">
                  <a:solidFill>
                    <a:srgbClr val="FF0000"/>
                  </a:solidFill>
                </a:rPr>
                <a:t>soto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17" name="CasellaDiTesto 16"/>
            <p:cNvSpPr txBox="1"/>
            <p:nvPr/>
          </p:nvSpPr>
          <p:spPr>
            <a:xfrm>
              <a:off x="8022481" y="2076155"/>
              <a:ext cx="808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err="1" smtClean="0">
                  <a:solidFill>
                    <a:srgbClr val="FF0000"/>
                  </a:solidFill>
                </a:rPr>
                <a:t>uchi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0" name="Freccia a destra 19"/>
            <p:cNvSpPr/>
            <p:nvPr/>
          </p:nvSpPr>
          <p:spPr>
            <a:xfrm>
              <a:off x="7583368" y="2203096"/>
              <a:ext cx="367202" cy="36004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22" name="CasellaDiTesto 21"/>
          <p:cNvSpPr txBox="1"/>
          <p:nvPr/>
        </p:nvSpPr>
        <p:spPr>
          <a:xfrm>
            <a:off x="1043608" y="2298136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4523461" y="2314959"/>
            <a:ext cx="97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いっぽん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999860" y="481841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1647932" y="482106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むす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2144202" y="4821063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3419872" y="483523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214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767283" y="128035"/>
            <a:ext cx="3172869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Ricevere</a:t>
            </a:r>
            <a:endParaRPr lang="it-IT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576987" y="1124744"/>
            <a:ext cx="13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ricevere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76987" y="1688349"/>
            <a:ext cx="716336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Si usa il verbo </a:t>
            </a:r>
            <a:r>
              <a:rPr lang="it-IT" altLang="ja-JP" sz="2800" b="1" dirty="0" err="1" smtClean="0"/>
              <a:t>morau</a:t>
            </a:r>
            <a:r>
              <a:rPr lang="it-IT" altLang="ja-JP" sz="2800" b="1" dirty="0" smtClean="0"/>
              <a:t> </a:t>
            </a:r>
            <a:r>
              <a:rPr lang="it-IT" altLang="ja-JP" sz="2800" dirty="0" smtClean="0"/>
              <a:t>oppure l’equivalente forma umile </a:t>
            </a:r>
            <a:r>
              <a:rPr lang="it-IT" altLang="ja-JP" sz="2800" b="1" dirty="0" err="1" smtClean="0"/>
              <a:t>itadaku</a:t>
            </a:r>
            <a:r>
              <a:rPr lang="it-IT" altLang="ja-JP" sz="2800" dirty="0" smtClean="0"/>
              <a:t> se il donatore è percepito come superiore.</a:t>
            </a:r>
            <a:endParaRPr lang="it-IT" altLang="ja-JP" sz="2800" b="1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576987" y="3338989"/>
            <a:ext cx="7163365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Si intende </a:t>
            </a:r>
            <a:r>
              <a:rPr lang="it-IT" altLang="ja-JP" sz="2800" u="sng" dirty="0" smtClean="0"/>
              <a:t>sempre</a:t>
            </a:r>
            <a:r>
              <a:rPr lang="it-IT" altLang="ja-JP" sz="2800" dirty="0" smtClean="0"/>
              <a:t> </a:t>
            </a:r>
            <a:r>
              <a:rPr lang="it-IT" altLang="ja-JP" sz="2800" b="1" dirty="0" smtClean="0"/>
              <a:t>io</a:t>
            </a:r>
            <a:r>
              <a:rPr lang="it-IT" altLang="ja-JP" sz="2800" dirty="0" smtClean="0"/>
              <a:t> (o qualcuno in </a:t>
            </a:r>
            <a:r>
              <a:rPr lang="it-IT" altLang="ja-JP" sz="2800" i="1" dirty="0" err="1" smtClean="0"/>
              <a:t>uchi</a:t>
            </a:r>
            <a:r>
              <a:rPr lang="it-IT" altLang="ja-JP" sz="2800" dirty="0" smtClean="0"/>
              <a:t>) </a:t>
            </a:r>
            <a:r>
              <a:rPr lang="it-IT" altLang="ja-JP" sz="2800" b="1" dirty="0" smtClean="0"/>
              <a:t>ricevo da altri</a:t>
            </a:r>
            <a:r>
              <a:rPr lang="it-IT" altLang="ja-JP" sz="2800" dirty="0" smtClean="0"/>
              <a:t> (</a:t>
            </a:r>
            <a:r>
              <a:rPr lang="it-IT" altLang="ja-JP" sz="2800" i="1" dirty="0" err="1" smtClean="0"/>
              <a:t>uchi</a:t>
            </a:r>
            <a:r>
              <a:rPr lang="it-IT" altLang="ja-JP" sz="2800" i="1" dirty="0" smtClean="0"/>
              <a:t> </a:t>
            </a:r>
            <a:r>
              <a:rPr lang="it-IT" altLang="ja-JP" sz="2800" dirty="0" smtClean="0"/>
              <a:t>o </a:t>
            </a:r>
            <a:r>
              <a:rPr lang="it-IT" altLang="ja-JP" sz="2800" i="1" dirty="0" err="1" smtClean="0"/>
              <a:t>soto</a:t>
            </a:r>
            <a:r>
              <a:rPr lang="it-IT" altLang="ja-JP" sz="2800" dirty="0" smtClean="0"/>
              <a:t>)</a:t>
            </a:r>
            <a:endParaRPr lang="it-IT" altLang="ja-JP" sz="2800" b="1" dirty="0" smtClean="0"/>
          </a:p>
        </p:txBody>
      </p:sp>
      <p:sp>
        <p:nvSpPr>
          <p:cNvPr id="20" name="CasellaDiTesto 19"/>
          <p:cNvSpPr txBox="1"/>
          <p:nvPr/>
        </p:nvSpPr>
        <p:spPr>
          <a:xfrm>
            <a:off x="576987" y="4707141"/>
            <a:ext cx="7163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Le forme italiane «A riceve da me» si rendono con la perifrasi «io do ad A»</a:t>
            </a:r>
            <a:endParaRPr lang="it-IT" altLang="ja-JP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2983788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1501" y="116632"/>
            <a:ext cx="3490156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Ricevere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1052736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493418"/>
            <a:ext cx="59298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</a:t>
            </a:r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は鈴木さんに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タバコを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もらった。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772816"/>
            <a:ext cx="67712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Suzuki-san ni </a:t>
            </a:r>
            <a:r>
              <a:rPr lang="it-IT" altLang="ja-JP" sz="2800" dirty="0" err="1" smtClean="0"/>
              <a:t>tabako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moratta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3121804"/>
            <a:ext cx="61886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 </a:t>
            </a:r>
            <a:r>
              <a:rPr lang="it-IT" altLang="ja-JP" sz="2800" dirty="0" smtClean="0">
                <a:solidFill>
                  <a:srgbClr val="FF0000"/>
                </a:solidFill>
              </a:rPr>
              <a:t>ricevuto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dal sig. Suzuki delle sigarette.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1303254" y="230078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すず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530506" y="2307871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1779050" y="2298136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611560" y="4941690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社長から写真を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いただきました。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611560" y="4221088"/>
            <a:ext cx="5955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Shachō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kara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shashin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itadakimashita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611560" y="5570076"/>
            <a:ext cx="8011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 </a:t>
            </a:r>
            <a:r>
              <a:rPr lang="it-IT" altLang="ja-JP" sz="2800" dirty="0" smtClean="0">
                <a:solidFill>
                  <a:srgbClr val="FF0000"/>
                </a:solidFill>
              </a:rPr>
              <a:t>ricevuto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dal presidente (della ditta) una fotografia.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539552" y="4749055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5" name="CasellaDiTesto 34"/>
          <p:cNvSpPr txBox="1"/>
          <p:nvPr/>
        </p:nvSpPr>
        <p:spPr>
          <a:xfrm>
            <a:off x="913768" y="4753496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ちょう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6" name="CasellaDiTesto 35"/>
          <p:cNvSpPr txBox="1"/>
          <p:nvPr/>
        </p:nvSpPr>
        <p:spPr>
          <a:xfrm>
            <a:off x="2007972" y="475349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2339752" y="475793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234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51501" y="116632"/>
            <a:ext cx="3490156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Ricevere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1052736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576987" y="4204245"/>
            <a:ext cx="8099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complemento di origine si traduce con </a:t>
            </a:r>
            <a:r>
              <a:rPr lang="it-IT" altLang="ja-JP" sz="2800" b="1" dirty="0" smtClean="0"/>
              <a:t>ni</a:t>
            </a:r>
            <a:r>
              <a:rPr lang="it-IT" altLang="ja-JP" sz="2800" dirty="0" smtClean="0"/>
              <a:t> o </a:t>
            </a:r>
            <a:r>
              <a:rPr lang="it-IT" altLang="ja-JP" sz="2800" b="1" dirty="0" err="1" smtClean="0"/>
              <a:t>kara</a:t>
            </a:r>
            <a:r>
              <a:rPr lang="it-IT" altLang="ja-JP" sz="2800" dirty="0" smtClean="0"/>
              <a:t>. Nel caso non si riceva da una persona, ma da una organizzazione (ditta, istituto, </a:t>
            </a:r>
            <a:r>
              <a:rPr lang="it-IT" altLang="ja-JP" sz="2800" dirty="0" err="1" smtClean="0"/>
              <a:t>etc</a:t>
            </a:r>
            <a:r>
              <a:rPr lang="it-IT" altLang="ja-JP" sz="2800" dirty="0" smtClean="0"/>
              <a:t>) si preferisce </a:t>
            </a:r>
            <a:r>
              <a:rPr lang="it-IT" altLang="ja-JP" sz="2800" b="1" dirty="0" err="1" smtClean="0"/>
              <a:t>kara</a:t>
            </a:r>
            <a:r>
              <a:rPr lang="it-IT" altLang="ja-JP" sz="2800" dirty="0" smtClean="0"/>
              <a:t>.</a:t>
            </a:r>
            <a:endParaRPr lang="it-IT" altLang="ja-JP" sz="28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629746" y="2493418"/>
            <a:ext cx="62889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会社から野球の切符を二枚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もらった。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629746" y="1772816"/>
            <a:ext cx="6852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Kaisha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kara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yakyū</a:t>
            </a:r>
            <a:r>
              <a:rPr lang="it-IT" altLang="ja-JP" sz="2800" dirty="0" smtClean="0"/>
              <a:t> no </a:t>
            </a:r>
            <a:r>
              <a:rPr lang="it-IT" altLang="ja-JP" sz="2800" dirty="0" err="1" smtClean="0"/>
              <a:t>kippu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nimai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moratta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629746" y="3121804"/>
            <a:ext cx="74165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 </a:t>
            </a:r>
            <a:r>
              <a:rPr lang="it-IT" altLang="ja-JP" sz="2800" dirty="0" smtClean="0">
                <a:solidFill>
                  <a:srgbClr val="FF0000"/>
                </a:solidFill>
              </a:rPr>
              <a:t>ricevuto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dalla ditta due biglietti per il baseball.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615570" y="230078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185195" y="2314959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きっぷ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999860" y="2298136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しゃ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2325576" y="2300783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きゅう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2072194" y="2300783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4241440" y="2305224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4528252" y="230522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292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6407" y="116632"/>
            <a:ext cx="6923452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 e ricevere azioni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2708920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Esempio: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4129916"/>
            <a:ext cx="52116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母は着物を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ぬってくれました。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3284984"/>
            <a:ext cx="59992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Haha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kimono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nutte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kuremashita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5426060"/>
            <a:ext cx="7550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it-IT" altLang="ja-JP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Lett</a:t>
            </a:r>
            <a:r>
              <a:rPr lang="it-IT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mia madre mi ha </a:t>
            </a:r>
            <a:r>
              <a:rPr lang="it-IT" altLang="ja-JP" sz="2400" i="1" dirty="0" smtClean="0">
                <a:solidFill>
                  <a:srgbClr val="FF0000"/>
                </a:solidFill>
              </a:rPr>
              <a:t>dato</a:t>
            </a:r>
            <a:r>
              <a:rPr lang="it-IT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il suo confezionare un kimono)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611560" y="393728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はは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1423544" y="3941722"/>
            <a:ext cx="340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き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1679120" y="394172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もの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76987" y="1107901"/>
            <a:ext cx="80994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In tutte quelle espressioni dove </a:t>
            </a:r>
            <a:r>
              <a:rPr lang="it-IT" altLang="ja-JP" sz="2800" b="1" u="sng" dirty="0" smtClean="0"/>
              <a:t>A</a:t>
            </a:r>
            <a:r>
              <a:rPr lang="it-IT" altLang="ja-JP" sz="2800" u="sng" dirty="0" smtClean="0"/>
              <a:t> fa qualcosa a favore di </a:t>
            </a:r>
            <a:r>
              <a:rPr lang="it-IT" altLang="ja-JP" sz="2800" b="1" u="sng" dirty="0" smtClean="0"/>
              <a:t>B</a:t>
            </a:r>
            <a:r>
              <a:rPr lang="it-IT" altLang="ja-JP" sz="2800" dirty="0" smtClean="0"/>
              <a:t> si usa il verbo di azione in </a:t>
            </a:r>
            <a:r>
              <a:rPr lang="it-IT" altLang="ja-JP" sz="2800" b="1" dirty="0" smtClean="0"/>
              <a:t>forma -te</a:t>
            </a:r>
            <a:r>
              <a:rPr lang="it-IT" altLang="ja-JP" sz="2800" dirty="0" smtClean="0"/>
              <a:t> seguito dai verbi già visti, con le stesse differenze di uso. </a:t>
            </a:r>
            <a:endParaRPr lang="it-IT" altLang="ja-JP" sz="28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4797152"/>
            <a:ext cx="63559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Mia madre mi ha confezionato un kimono.</a:t>
            </a:r>
          </a:p>
        </p:txBody>
      </p:sp>
    </p:spTree>
    <p:extLst>
      <p:ext uri="{BB962C8B-B14F-4D97-AF65-F5344CB8AC3E}">
        <p14:creationId xmlns:p14="http://schemas.microsoft.com/office/powerpoint/2010/main" val="335884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6407" y="116632"/>
            <a:ext cx="6923452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 e ricevere azioni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836712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401724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先</a:t>
            </a:r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生から彼に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話していただいた。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556792"/>
            <a:ext cx="5660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Sensei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kara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kare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hanashite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itadaita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3697868"/>
            <a:ext cx="626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it-IT" altLang="ja-JP" sz="2400" i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Lett</a:t>
            </a:r>
            <a:r>
              <a:rPr lang="it-IT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: Ho </a:t>
            </a:r>
            <a:r>
              <a:rPr lang="it-IT" altLang="ja-JP" sz="2400" i="1" dirty="0" smtClean="0">
                <a:solidFill>
                  <a:srgbClr val="FF0000"/>
                </a:solidFill>
              </a:rPr>
              <a:t>ricevuto</a:t>
            </a:r>
            <a:r>
              <a:rPr lang="it-IT" altLang="ja-JP" sz="2400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dal maestro il suo parlare a lui)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572208" y="220908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2022832" y="221353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かれ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3068960"/>
            <a:ext cx="55941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Il maestro gliene ha parlato (per me).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971600" y="220486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728052" y="220486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はな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611560" y="4581128"/>
            <a:ext cx="83529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Pur se possibile grammaticalmente, è meglio evitare</a:t>
            </a:r>
            <a:r>
              <a:rPr lang="it-IT" altLang="ja-JP" sz="2800" dirty="0"/>
              <a:t> </a:t>
            </a:r>
            <a:r>
              <a:rPr lang="it-IT" altLang="ja-JP" sz="2800" dirty="0" smtClean="0"/>
              <a:t>la forma </a:t>
            </a:r>
            <a:r>
              <a:rPr lang="it-IT" altLang="ja-JP" sz="2800" b="1" dirty="0" smtClean="0"/>
              <a:t>V-te </a:t>
            </a:r>
            <a:r>
              <a:rPr lang="it-IT" altLang="ja-JP" sz="2800" b="1" dirty="0" err="1" smtClean="0"/>
              <a:t>sashiageru</a:t>
            </a:r>
            <a:r>
              <a:rPr lang="it-IT" altLang="ja-JP" sz="2800" dirty="0" smtClean="0"/>
              <a:t> perché suona «Le faccio il favore di…» e quindi può risultare impertinente.</a:t>
            </a:r>
          </a:p>
        </p:txBody>
      </p:sp>
    </p:spTree>
    <p:extLst>
      <p:ext uri="{BB962C8B-B14F-4D97-AF65-F5344CB8AC3E}">
        <p14:creationId xmlns:p14="http://schemas.microsoft.com/office/powerpoint/2010/main" val="9292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6407" y="116632"/>
            <a:ext cx="6923452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 e ricevere azioni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836712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401724"/>
            <a:ext cx="66479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ここにお名前を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書いて下さいませんか。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556792"/>
            <a:ext cx="67560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Koko ni o-</a:t>
            </a:r>
            <a:r>
              <a:rPr lang="it-IT" altLang="ja-JP" sz="2800" dirty="0" err="1" smtClean="0"/>
              <a:t>namae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kaite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kudasaimasen</a:t>
            </a:r>
            <a:r>
              <a:rPr lang="it-IT" altLang="ja-JP" sz="2800" dirty="0" smtClean="0">
                <a:solidFill>
                  <a:srgbClr val="FF0000"/>
                </a:solidFill>
              </a:rPr>
              <a:t> ka?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368012" y="2213530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3068960"/>
            <a:ext cx="8097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Non mi farebbe la cortesia di scrivere qui il suo nome?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3156207" y="2204864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か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4127392" y="2204864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くだ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2109610" y="2204864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な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11560" y="5138028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料理を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作って上げます。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11560" y="4293096"/>
            <a:ext cx="42185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Ryōri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tsukutte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agemasu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11560" y="5805264"/>
            <a:ext cx="33548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 faccio da mangiare.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1671856" y="4941168"/>
            <a:ext cx="602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つく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2843808" y="4941168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491966" y="4941168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りょう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077006" y="4941168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り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1679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26407" y="116632"/>
            <a:ext cx="6923452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 e ricevere azioni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836712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401724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朝六時に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起こして上げます。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556792"/>
            <a:ext cx="48710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Asa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rokuji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okoshite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agemasu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595232" y="219720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あさ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611560" y="3068960"/>
            <a:ext cx="4059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Ti sveglio domattina alle 6.</a:t>
            </a:r>
          </a:p>
        </p:txBody>
      </p:sp>
      <p:sp>
        <p:nvSpPr>
          <p:cNvPr id="17" name="CasellaDiTesto 16"/>
          <p:cNvSpPr txBox="1"/>
          <p:nvPr/>
        </p:nvSpPr>
        <p:spPr>
          <a:xfrm>
            <a:off x="2144202" y="2204864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お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1389530" y="2204864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じ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2" name="CasellaDiTesto 21"/>
          <p:cNvSpPr txBox="1"/>
          <p:nvPr/>
        </p:nvSpPr>
        <p:spPr>
          <a:xfrm>
            <a:off x="611560" y="513802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先生に日本語を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教えて頂きます。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11560" y="4293096"/>
            <a:ext cx="63595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Sensei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nihongo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oshiete</a:t>
            </a:r>
            <a:r>
              <a:rPr lang="it-IT" altLang="ja-JP" sz="2800" dirty="0" smtClean="0">
                <a:solidFill>
                  <a:srgbClr val="FF0000"/>
                </a:solidFill>
              </a:rPr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itadakimasu</a:t>
            </a:r>
            <a:r>
              <a:rPr lang="it-IT" altLang="ja-JP" sz="2800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11560" y="5805264"/>
            <a:ext cx="6996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 faccio insegnare il giapponese dal maestro.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131840" y="4941168"/>
            <a:ext cx="602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おし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4092436" y="4941168"/>
            <a:ext cx="8020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いただ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9" name="CasellaDiTesto 28"/>
          <p:cNvSpPr txBox="1"/>
          <p:nvPr/>
        </p:nvSpPr>
        <p:spPr>
          <a:xfrm>
            <a:off x="567812" y="494116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1749570" y="4941168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に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971600" y="219328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ろく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4" name="CasellaDiTesto 23"/>
          <p:cNvSpPr txBox="1"/>
          <p:nvPr/>
        </p:nvSpPr>
        <p:spPr>
          <a:xfrm>
            <a:off x="3563888" y="2204864"/>
            <a:ext cx="4115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altLang="ja-JP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2037647" y="494116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2483768" y="4941168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ご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950876" y="4941168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1710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4"/>
            <a:ext cx="9143999" cy="6860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467544" y="2562284"/>
            <a:ext cx="867645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it-IT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Vivaldi" panose="03020602050506090804" pitchFamily="66" charset="0"/>
              </a:rPr>
              <a:t>Grazie dell’attenzione</a:t>
            </a:r>
            <a:endParaRPr lang="it-IT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Vivaldi" panose="030206020505060908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577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238328"/>
            <a:ext cx="8229600" cy="1143000"/>
          </a:xfrm>
        </p:spPr>
        <p:txBody>
          <a:bodyPr/>
          <a:lstStyle/>
          <a:p>
            <a:r>
              <a:rPr lang="it-IT" dirty="0" smtClean="0"/>
              <a:t>Ripasso</a:t>
            </a:r>
            <a:endParaRPr lang="it-IT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827931"/>
            <a:ext cx="5767081" cy="4329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04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dirty="0" err="1" smtClean="0"/>
              <a:t>Prop</a:t>
            </a:r>
            <a:r>
              <a:rPr lang="it-IT" altLang="ja-JP" dirty="0" smtClean="0"/>
              <a:t>. FINALE con verbi di moto</a:t>
            </a:r>
            <a:endParaRPr lang="it-IT" dirty="0"/>
          </a:p>
        </p:txBody>
      </p:sp>
      <p:sp>
        <p:nvSpPr>
          <p:cNvPr id="32" name="CasellaDiTesto 31"/>
          <p:cNvSpPr txBox="1"/>
          <p:nvPr/>
        </p:nvSpPr>
        <p:spPr>
          <a:xfrm>
            <a:off x="1008924" y="2132856"/>
            <a:ext cx="7451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 verbi con cui si può usare questo costrutto sono: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009172" y="1268760"/>
            <a:ext cx="3311804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800"/>
            </a:lvl1pPr>
          </a:lstStyle>
          <a:p>
            <a:r>
              <a:rPr lang="it-IT" altLang="ja-JP" b="1" dirty="0" smtClean="0"/>
              <a:t>V-B2 </a:t>
            </a:r>
            <a:r>
              <a:rPr lang="it-IT" altLang="ja-JP" b="1" dirty="0"/>
              <a:t>+ </a:t>
            </a:r>
            <a:r>
              <a:rPr lang="it-IT" altLang="ja-JP" b="1" dirty="0" smtClean="0"/>
              <a:t>ni + V di moto</a:t>
            </a:r>
            <a:endParaRPr lang="it-IT" altLang="ja-JP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9441" y="28971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行く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1683001" y="2897173"/>
            <a:ext cx="6339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iku</a:t>
            </a:r>
            <a:endParaRPr lang="it-IT" altLang="ja-JP" sz="2800" b="1" dirty="0" smtClean="0"/>
          </a:p>
        </p:txBody>
      </p:sp>
      <p:sp>
        <p:nvSpPr>
          <p:cNvPr id="14" name="CasellaDiTesto 13"/>
          <p:cNvSpPr txBox="1"/>
          <p:nvPr/>
        </p:nvSpPr>
        <p:spPr>
          <a:xfrm>
            <a:off x="2420790" y="2897173"/>
            <a:ext cx="120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andare</a:t>
            </a:r>
          </a:p>
        </p:txBody>
      </p:sp>
      <p:sp>
        <p:nvSpPr>
          <p:cNvPr id="16" name="CasellaDiTesto 15"/>
          <p:cNvSpPr txBox="1"/>
          <p:nvPr/>
        </p:nvSpPr>
        <p:spPr>
          <a:xfrm>
            <a:off x="857214" y="27089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760609" y="372472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来る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1668268" y="3724723"/>
            <a:ext cx="866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kuru</a:t>
            </a:r>
            <a:endParaRPr lang="it-IT" altLang="ja-JP" sz="2800" b="1" dirty="0" smtClean="0"/>
          </a:p>
        </p:txBody>
      </p:sp>
      <p:sp>
        <p:nvSpPr>
          <p:cNvPr id="21" name="CasellaDiTesto 20"/>
          <p:cNvSpPr txBox="1"/>
          <p:nvPr/>
        </p:nvSpPr>
        <p:spPr>
          <a:xfrm>
            <a:off x="2517529" y="3724723"/>
            <a:ext cx="10901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venire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877097" y="353647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6" name="CasellaDiTesto 25"/>
          <p:cNvSpPr txBox="1"/>
          <p:nvPr/>
        </p:nvSpPr>
        <p:spPr>
          <a:xfrm>
            <a:off x="760609" y="45974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帰る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668268" y="4597426"/>
            <a:ext cx="10056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kaeru</a:t>
            </a:r>
            <a:endParaRPr lang="it-IT" altLang="ja-JP" sz="2800" dirty="0" smtClean="0"/>
          </a:p>
        </p:txBody>
      </p:sp>
      <p:sp>
        <p:nvSpPr>
          <p:cNvPr id="30" name="CasellaDiTesto 29"/>
          <p:cNvSpPr txBox="1"/>
          <p:nvPr/>
        </p:nvSpPr>
        <p:spPr>
          <a:xfrm>
            <a:off x="2661545" y="4597426"/>
            <a:ext cx="1481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ritornare</a:t>
            </a:r>
          </a:p>
        </p:txBody>
      </p:sp>
      <p:sp>
        <p:nvSpPr>
          <p:cNvPr id="31" name="CasellaDiTesto 30"/>
          <p:cNvSpPr txBox="1"/>
          <p:nvPr/>
        </p:nvSpPr>
        <p:spPr>
          <a:xfrm>
            <a:off x="755576" y="440917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かえ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4523857" y="2897173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>
                <a:latin typeface="MS Mincho" panose="02020609040205080304" pitchFamily="49" charset="-128"/>
                <a:ea typeface="MS Mincho" panose="02020609040205080304" pitchFamily="49" charset="-128"/>
              </a:rPr>
              <a:t>出る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4" name="CasellaDiTesto 33"/>
          <p:cNvSpPr txBox="1"/>
          <p:nvPr/>
        </p:nvSpPr>
        <p:spPr>
          <a:xfrm>
            <a:off x="5427417" y="2897173"/>
            <a:ext cx="8659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deru</a:t>
            </a:r>
            <a:endParaRPr lang="it-IT" altLang="ja-JP" sz="2800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6165206" y="2897173"/>
            <a:ext cx="104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uscire</a:t>
            </a:r>
          </a:p>
        </p:txBody>
      </p:sp>
      <p:sp>
        <p:nvSpPr>
          <p:cNvPr id="36" name="CasellaDiTesto 35"/>
          <p:cNvSpPr txBox="1"/>
          <p:nvPr/>
        </p:nvSpPr>
        <p:spPr>
          <a:xfrm>
            <a:off x="4601630" y="270892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7" name="CasellaDiTesto 36"/>
          <p:cNvSpPr txBox="1"/>
          <p:nvPr/>
        </p:nvSpPr>
        <p:spPr>
          <a:xfrm>
            <a:off x="4505025" y="3724723"/>
            <a:ext cx="16209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出かける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8" name="CasellaDiTesto 37"/>
          <p:cNvSpPr txBox="1"/>
          <p:nvPr/>
        </p:nvSpPr>
        <p:spPr>
          <a:xfrm>
            <a:off x="6093730" y="3724723"/>
            <a:ext cx="15247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dekakeru</a:t>
            </a:r>
            <a:endParaRPr lang="it-IT" altLang="ja-JP" sz="2800" dirty="0" smtClean="0"/>
          </a:p>
        </p:txBody>
      </p:sp>
      <p:sp>
        <p:nvSpPr>
          <p:cNvPr id="39" name="CasellaDiTesto 38"/>
          <p:cNvSpPr txBox="1"/>
          <p:nvPr/>
        </p:nvSpPr>
        <p:spPr>
          <a:xfrm>
            <a:off x="7560134" y="3717032"/>
            <a:ext cx="10471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uscire</a:t>
            </a:r>
          </a:p>
        </p:txBody>
      </p:sp>
      <p:sp>
        <p:nvSpPr>
          <p:cNvPr id="40" name="CasellaDiTesto 39"/>
          <p:cNvSpPr txBox="1"/>
          <p:nvPr/>
        </p:nvSpPr>
        <p:spPr>
          <a:xfrm>
            <a:off x="4621513" y="3536470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で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505025" y="4597426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入る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2" name="CasellaDiTesto 41"/>
          <p:cNvSpPr txBox="1"/>
          <p:nvPr/>
        </p:nvSpPr>
        <p:spPr>
          <a:xfrm>
            <a:off x="5412684" y="4597426"/>
            <a:ext cx="9412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hairu</a:t>
            </a:r>
            <a:endParaRPr lang="it-IT" altLang="ja-JP" sz="2800" dirty="0" smtClean="0"/>
          </a:p>
        </p:txBody>
      </p:sp>
      <p:sp>
        <p:nvSpPr>
          <p:cNvPr id="43" name="CasellaDiTesto 42"/>
          <p:cNvSpPr txBox="1"/>
          <p:nvPr/>
        </p:nvSpPr>
        <p:spPr>
          <a:xfrm>
            <a:off x="6405961" y="4597426"/>
            <a:ext cx="12560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entrare</a:t>
            </a:r>
          </a:p>
        </p:txBody>
      </p:sp>
      <p:sp>
        <p:nvSpPr>
          <p:cNvPr id="44" name="CasellaDiTesto 43"/>
          <p:cNvSpPr txBox="1"/>
          <p:nvPr/>
        </p:nvSpPr>
        <p:spPr>
          <a:xfrm>
            <a:off x="4499992" y="440917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763441" y="534544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寄る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47" name="CasellaDiTesto 46"/>
          <p:cNvSpPr txBox="1"/>
          <p:nvPr/>
        </p:nvSpPr>
        <p:spPr>
          <a:xfrm>
            <a:off x="1671100" y="5345445"/>
            <a:ext cx="845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yoru</a:t>
            </a:r>
            <a:endParaRPr lang="it-IT" altLang="ja-JP" sz="2800" dirty="0" smtClean="0"/>
          </a:p>
        </p:txBody>
      </p:sp>
      <p:sp>
        <p:nvSpPr>
          <p:cNvPr id="48" name="CasellaDiTesto 47"/>
          <p:cNvSpPr txBox="1"/>
          <p:nvPr/>
        </p:nvSpPr>
        <p:spPr>
          <a:xfrm>
            <a:off x="2486600" y="5345445"/>
            <a:ext cx="1728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passare da</a:t>
            </a:r>
          </a:p>
        </p:txBody>
      </p:sp>
      <p:sp>
        <p:nvSpPr>
          <p:cNvPr id="49" name="CasellaDiTesto 48"/>
          <p:cNvSpPr txBox="1"/>
          <p:nvPr/>
        </p:nvSpPr>
        <p:spPr>
          <a:xfrm>
            <a:off x="845231" y="5157192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よ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0" name="CasellaDiTesto 49"/>
          <p:cNvSpPr txBox="1"/>
          <p:nvPr/>
        </p:nvSpPr>
        <p:spPr>
          <a:xfrm>
            <a:off x="4507857" y="5345445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回る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5415516" y="5345445"/>
            <a:ext cx="13788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mawaru</a:t>
            </a:r>
            <a:endParaRPr lang="it-IT" altLang="ja-JP" sz="2800" dirty="0" smtClean="0"/>
          </a:p>
        </p:txBody>
      </p:sp>
      <p:sp>
        <p:nvSpPr>
          <p:cNvPr id="52" name="CasellaDiTesto 51"/>
          <p:cNvSpPr txBox="1"/>
          <p:nvPr/>
        </p:nvSpPr>
        <p:spPr>
          <a:xfrm>
            <a:off x="6879088" y="5345445"/>
            <a:ext cx="10221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girare</a:t>
            </a:r>
          </a:p>
        </p:txBody>
      </p:sp>
      <p:sp>
        <p:nvSpPr>
          <p:cNvPr id="53" name="CasellaDiTesto 52"/>
          <p:cNvSpPr txBox="1"/>
          <p:nvPr/>
        </p:nvSpPr>
        <p:spPr>
          <a:xfrm>
            <a:off x="4502824" y="5157192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まわ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4" name="CasellaDiTesto 53"/>
          <p:cNvSpPr txBox="1"/>
          <p:nvPr/>
        </p:nvSpPr>
        <p:spPr>
          <a:xfrm>
            <a:off x="5076056" y="1268760"/>
            <a:ext cx="2842125" cy="523220"/>
          </a:xfrm>
          <a:prstGeom prst="rect">
            <a:avLst/>
          </a:prstGeom>
          <a:solidFill>
            <a:srgbClr val="FEEEB4"/>
          </a:solidFill>
          <a:ln>
            <a:solidFill>
              <a:schemeClr val="tx1"/>
            </a:solidFill>
          </a:ln>
          <a:effectLst>
            <a:outerShdw blurRad="76200" dist="635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it-IT"/>
            </a:defPPr>
            <a:lvl1pPr>
              <a:defRPr sz="2800"/>
            </a:lvl1pPr>
          </a:lstStyle>
          <a:p>
            <a:r>
              <a:rPr lang="it-IT" altLang="ja-JP" b="1" dirty="0" smtClean="0"/>
              <a:t>N </a:t>
            </a:r>
            <a:r>
              <a:rPr lang="it-IT" altLang="ja-JP" b="1" dirty="0"/>
              <a:t>+ </a:t>
            </a:r>
            <a:r>
              <a:rPr lang="it-IT" altLang="ja-JP" b="1" dirty="0" smtClean="0"/>
              <a:t>ni + V di moto</a:t>
            </a:r>
            <a:endParaRPr lang="it-IT" altLang="ja-JP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818590" y="6146140"/>
            <a:ext cx="9028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戻る</a:t>
            </a:r>
            <a:endParaRPr lang="it-IT" sz="2800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55" name="CasellaDiTesto 54"/>
          <p:cNvSpPr txBox="1"/>
          <p:nvPr/>
        </p:nvSpPr>
        <p:spPr>
          <a:xfrm>
            <a:off x="1726249" y="6146140"/>
            <a:ext cx="13532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modoru</a:t>
            </a:r>
            <a:endParaRPr lang="it-IT" altLang="ja-JP" sz="2800" dirty="0" smtClean="0"/>
          </a:p>
        </p:txBody>
      </p:sp>
      <p:sp>
        <p:nvSpPr>
          <p:cNvPr id="56" name="CasellaDiTesto 55"/>
          <p:cNvSpPr txBox="1"/>
          <p:nvPr/>
        </p:nvSpPr>
        <p:spPr>
          <a:xfrm>
            <a:off x="3189821" y="6146140"/>
            <a:ext cx="12744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tornare</a:t>
            </a:r>
          </a:p>
        </p:txBody>
      </p:sp>
      <p:sp>
        <p:nvSpPr>
          <p:cNvPr id="57" name="CasellaDiTesto 56"/>
          <p:cNvSpPr txBox="1"/>
          <p:nvPr/>
        </p:nvSpPr>
        <p:spPr>
          <a:xfrm>
            <a:off x="813557" y="5957887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もど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45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NODA</a:t>
            </a:r>
            <a:endParaRPr lang="it-IT" b="1" dirty="0"/>
          </a:p>
        </p:txBody>
      </p:sp>
      <p:sp>
        <p:nvSpPr>
          <p:cNvPr id="46" name="CasellaDiTesto 45"/>
          <p:cNvSpPr txBox="1"/>
          <p:nvPr/>
        </p:nvSpPr>
        <p:spPr>
          <a:xfrm>
            <a:off x="611560" y="90872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La forma </a:t>
            </a:r>
            <a:r>
              <a:rPr lang="it-IT" altLang="ja-JP" sz="2800" b="1" dirty="0" err="1" smtClean="0"/>
              <a:t>noda</a:t>
            </a:r>
            <a:r>
              <a:rPr lang="it-IT" altLang="ja-JP" sz="2800" b="1" dirty="0" smtClean="0"/>
              <a:t>/</a:t>
            </a:r>
            <a:r>
              <a:rPr lang="it-IT" altLang="ja-JP" sz="2800" b="1" dirty="0" err="1" smtClean="0"/>
              <a:t>nodesu</a:t>
            </a:r>
            <a:r>
              <a:rPr lang="it-IT" altLang="ja-JP" sz="2800" dirty="0" smtClean="0"/>
              <a:t> si usa in finale di frase quando: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842385" y="1916832"/>
            <a:ext cx="7451508" cy="95410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parlante spiega oppure richiede una spiegazione su una informazione condivisa con l’ascoltatore.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827584" y="3248981"/>
            <a:ext cx="7451508" cy="9541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parlante parla di qualcosa emotivamente, come se fosse di comune interesse tra lui e l’ascoltatore.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842385" y="4581129"/>
            <a:ext cx="7451508" cy="95410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parlante vuole accertare se sia vero ciò che ha immaginato o giudicato dal contesto.</a:t>
            </a:r>
          </a:p>
        </p:txBody>
      </p:sp>
    </p:spTree>
    <p:extLst>
      <p:ext uri="{BB962C8B-B14F-4D97-AF65-F5344CB8AC3E}">
        <p14:creationId xmlns:p14="http://schemas.microsoft.com/office/powerpoint/2010/main" val="142873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b="1" i="1" dirty="0" err="1" smtClean="0"/>
              <a:t>Uchi</a:t>
            </a:r>
            <a:r>
              <a:rPr lang="it-IT" altLang="ja-JP" b="1" dirty="0" smtClean="0"/>
              <a:t> e </a:t>
            </a:r>
            <a:r>
              <a:rPr lang="it-IT" altLang="ja-JP" b="1" i="1" dirty="0" err="1" smtClean="0"/>
              <a:t>Soto</a:t>
            </a:r>
            <a:endParaRPr lang="it-IT" b="1" i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2123728" y="2220293"/>
            <a:ext cx="148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 stesso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629052" y="2436317"/>
            <a:ext cx="8082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>
                <a:solidFill>
                  <a:srgbClr val="FF0000"/>
                </a:solidFill>
              </a:rPr>
              <a:t>uchi</a:t>
            </a:r>
            <a:endParaRPr lang="it-IT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611560" y="4451597"/>
            <a:ext cx="8335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>
                <a:solidFill>
                  <a:srgbClr val="FF0000"/>
                </a:solidFill>
              </a:rPr>
              <a:t>soto</a:t>
            </a:r>
            <a:endParaRPr lang="it-IT" altLang="ja-JP" sz="2800" b="1" dirty="0" smtClean="0">
              <a:solidFill>
                <a:srgbClr val="FF0000"/>
              </a:solidFill>
            </a:endParaRPr>
          </a:p>
        </p:txBody>
      </p:sp>
      <p:sp>
        <p:nvSpPr>
          <p:cNvPr id="30" name="Parentesi graffa aperta 29"/>
          <p:cNvSpPr/>
          <p:nvPr/>
        </p:nvSpPr>
        <p:spPr>
          <a:xfrm>
            <a:off x="1554298" y="2132856"/>
            <a:ext cx="576064" cy="1798293"/>
          </a:xfrm>
          <a:prstGeom prst="leftBrace">
            <a:avLst>
              <a:gd name="adj1" fmla="val 53615"/>
              <a:gd name="adj2" fmla="val 30004"/>
            </a:avLst>
          </a:prstGeom>
          <a:ln w="254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CasellaDiTesto 21"/>
          <p:cNvSpPr txBox="1"/>
          <p:nvPr/>
        </p:nvSpPr>
        <p:spPr>
          <a:xfrm>
            <a:off x="619944" y="1249596"/>
            <a:ext cx="64820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Il parlante effettua una distinzione figurata:</a:t>
            </a:r>
          </a:p>
        </p:txBody>
      </p:sp>
      <p:sp>
        <p:nvSpPr>
          <p:cNvPr id="23" name="CasellaDiTesto 22"/>
          <p:cNvSpPr txBox="1"/>
          <p:nvPr/>
        </p:nvSpPr>
        <p:spPr>
          <a:xfrm>
            <a:off x="2147860" y="2796357"/>
            <a:ext cx="4879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 propri familiari, amici, associati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2140475" y="3372421"/>
            <a:ext cx="6035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qualcuno con cui ci si identifica / schiera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2123728" y="4452541"/>
            <a:ext cx="61230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tutti gli altri, estranei, esterni alla cerchia</a:t>
            </a:r>
          </a:p>
        </p:txBody>
      </p:sp>
      <p:sp>
        <p:nvSpPr>
          <p:cNvPr id="32" name="CasellaDiTesto 31"/>
          <p:cNvSpPr txBox="1"/>
          <p:nvPr/>
        </p:nvSpPr>
        <p:spPr>
          <a:xfrm>
            <a:off x="611560" y="5498068"/>
            <a:ext cx="82244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Questa dicotomia influenza alcune forme grammaticali.</a:t>
            </a:r>
          </a:p>
        </p:txBody>
      </p:sp>
    </p:spTree>
    <p:extLst>
      <p:ext uri="{BB962C8B-B14F-4D97-AF65-F5344CB8AC3E}">
        <p14:creationId xmlns:p14="http://schemas.microsoft.com/office/powerpoint/2010/main" val="27962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 e ricevere</a:t>
            </a:r>
            <a:endParaRPr lang="it-IT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1211338" y="2196444"/>
            <a:ext cx="103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ageru</a:t>
            </a:r>
            <a:endParaRPr lang="it-IT" altLang="ja-JP" sz="2800" b="1" dirty="0" smtClean="0"/>
          </a:p>
        </p:txBody>
      </p:sp>
      <p:sp>
        <p:nvSpPr>
          <p:cNvPr id="10" name="CasellaDiTesto 9"/>
          <p:cNvSpPr txBox="1"/>
          <p:nvPr/>
        </p:nvSpPr>
        <p:spPr>
          <a:xfrm>
            <a:off x="2771800" y="2196444"/>
            <a:ext cx="8603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1070017" y="3841883"/>
            <a:ext cx="1171731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kureru</a:t>
            </a:r>
            <a:endParaRPr lang="it-IT" altLang="ja-JP" sz="2800" b="1" dirty="0" smtClean="0"/>
          </a:p>
        </p:txBody>
      </p:sp>
      <p:sp>
        <p:nvSpPr>
          <p:cNvPr id="15" name="CasellaDiTesto 14"/>
          <p:cNvSpPr txBox="1"/>
          <p:nvPr/>
        </p:nvSpPr>
        <p:spPr>
          <a:xfrm>
            <a:off x="1394080" y="2744924"/>
            <a:ext cx="847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yaru</a:t>
            </a:r>
            <a:endParaRPr lang="it-IT" altLang="ja-JP" sz="2800" b="1" dirty="0" smtClean="0"/>
          </a:p>
        </p:txBody>
      </p:sp>
      <p:sp>
        <p:nvSpPr>
          <p:cNvPr id="16" name="CasellaDiTesto 15"/>
          <p:cNvSpPr txBox="1"/>
          <p:nvPr/>
        </p:nvSpPr>
        <p:spPr>
          <a:xfrm>
            <a:off x="467544" y="1647964"/>
            <a:ext cx="1774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sashiageru</a:t>
            </a:r>
            <a:endParaRPr lang="it-IT" altLang="ja-JP" sz="2800" b="1" dirty="0" smtClean="0"/>
          </a:p>
        </p:txBody>
      </p:sp>
      <p:sp>
        <p:nvSpPr>
          <p:cNvPr id="17" name="CasellaDiTesto 16"/>
          <p:cNvSpPr txBox="1"/>
          <p:nvPr/>
        </p:nvSpPr>
        <p:spPr>
          <a:xfrm>
            <a:off x="684462" y="3293404"/>
            <a:ext cx="1557286" cy="523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kudasaru</a:t>
            </a:r>
            <a:endParaRPr lang="it-IT" altLang="ja-JP" sz="2800" b="1" dirty="0" smtClean="0"/>
          </a:p>
        </p:txBody>
      </p:sp>
      <p:sp>
        <p:nvSpPr>
          <p:cNvPr id="30" name="Parentesi graffa aperta 29"/>
          <p:cNvSpPr/>
          <p:nvPr/>
        </p:nvSpPr>
        <p:spPr>
          <a:xfrm flipH="1">
            <a:off x="2024885" y="1575956"/>
            <a:ext cx="576064" cy="3024101"/>
          </a:xfrm>
          <a:prstGeom prst="leftBrace">
            <a:avLst>
              <a:gd name="adj1" fmla="val 53615"/>
              <a:gd name="adj2" fmla="val 30004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/>
          <p:cNvSpPr txBox="1"/>
          <p:nvPr/>
        </p:nvSpPr>
        <p:spPr>
          <a:xfrm>
            <a:off x="5004048" y="2545739"/>
            <a:ext cx="1303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itadaku</a:t>
            </a:r>
            <a:endParaRPr lang="it-IT" altLang="ja-JP" sz="2800" b="1" dirty="0" smtClean="0"/>
          </a:p>
        </p:txBody>
      </p:sp>
      <p:sp>
        <p:nvSpPr>
          <p:cNvPr id="24" name="CasellaDiTesto 23"/>
          <p:cNvSpPr txBox="1"/>
          <p:nvPr/>
        </p:nvSpPr>
        <p:spPr>
          <a:xfrm>
            <a:off x="6959606" y="2191455"/>
            <a:ext cx="1384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ricevere</a:t>
            </a:r>
          </a:p>
        </p:txBody>
      </p:sp>
      <p:sp>
        <p:nvSpPr>
          <p:cNvPr id="34" name="CasellaDiTesto 33"/>
          <p:cNvSpPr txBox="1"/>
          <p:nvPr/>
        </p:nvSpPr>
        <p:spPr>
          <a:xfrm>
            <a:off x="5148318" y="1897667"/>
            <a:ext cx="11594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morau</a:t>
            </a:r>
            <a:endParaRPr lang="it-IT" altLang="ja-JP" sz="2800" b="1" dirty="0" smtClean="0"/>
          </a:p>
        </p:txBody>
      </p:sp>
      <p:sp>
        <p:nvSpPr>
          <p:cNvPr id="36" name="Parentesi graffa aperta 35"/>
          <p:cNvSpPr/>
          <p:nvPr/>
        </p:nvSpPr>
        <p:spPr>
          <a:xfrm flipH="1">
            <a:off x="6212691" y="1772816"/>
            <a:ext cx="576064" cy="1411126"/>
          </a:xfrm>
          <a:prstGeom prst="leftBrace">
            <a:avLst>
              <a:gd name="adj1" fmla="val 53615"/>
              <a:gd name="adj2" fmla="val 51101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7" name="CasellaDiTesto 36"/>
          <p:cNvSpPr txBox="1"/>
          <p:nvPr/>
        </p:nvSpPr>
        <p:spPr>
          <a:xfrm>
            <a:off x="3589884" y="4417948"/>
            <a:ext cx="30755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smtClean="0">
                <a:solidFill>
                  <a:srgbClr val="C00000"/>
                </a:solidFill>
              </a:rPr>
              <a:t>Quali le differenze?</a:t>
            </a:r>
          </a:p>
        </p:txBody>
      </p:sp>
    </p:spTree>
    <p:extLst>
      <p:ext uri="{BB962C8B-B14F-4D97-AF65-F5344CB8AC3E}">
        <p14:creationId xmlns:p14="http://schemas.microsoft.com/office/powerpoint/2010/main" val="261606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1052736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Il verbo ‘dare’ si traduce in modo diverso a seconda di </a:t>
            </a:r>
            <a:r>
              <a:rPr lang="it-IT" altLang="ja-JP" sz="2800" b="1" dirty="0" smtClean="0"/>
              <a:t>chi inizia l’azione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611560" y="2402885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dirty="0" smtClean="0"/>
              <a:t>Se il soggetto </a:t>
            </a:r>
            <a:r>
              <a:rPr lang="it-IT" altLang="ja-JP" sz="2800" b="1" dirty="0" smtClean="0"/>
              <a:t>che dà</a:t>
            </a:r>
            <a:r>
              <a:rPr lang="it-IT" altLang="ja-JP" sz="2800" dirty="0" smtClean="0"/>
              <a:t> è </a:t>
            </a:r>
            <a:r>
              <a:rPr lang="it-IT" altLang="ja-JP" sz="2800" u="sng" dirty="0" smtClean="0"/>
              <a:t>il parlante</a:t>
            </a:r>
            <a:r>
              <a:rPr lang="it-IT" altLang="ja-JP" sz="2800" dirty="0" smtClean="0"/>
              <a:t> o qualcuno del suo </a:t>
            </a:r>
            <a:r>
              <a:rPr lang="it-IT" altLang="ja-JP" sz="2800" u="sng" dirty="0" smtClean="0"/>
              <a:t>gruppo </a:t>
            </a:r>
            <a:r>
              <a:rPr lang="it-IT" altLang="ja-JP" sz="2800" u="sng" dirty="0" err="1" smtClean="0"/>
              <a:t>uchi</a:t>
            </a:r>
            <a:r>
              <a:rPr lang="it-IT" altLang="ja-JP" sz="2800" dirty="0" smtClean="0"/>
              <a:t> allora si usa:</a:t>
            </a:r>
          </a:p>
        </p:txBody>
      </p:sp>
      <p:sp>
        <p:nvSpPr>
          <p:cNvPr id="25" name="CasellaDiTesto 24"/>
          <p:cNvSpPr txBox="1"/>
          <p:nvPr/>
        </p:nvSpPr>
        <p:spPr>
          <a:xfrm>
            <a:off x="1093318" y="4445532"/>
            <a:ext cx="10304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ageru</a:t>
            </a:r>
            <a:endParaRPr lang="it-IT" altLang="ja-JP" sz="2800" b="1" dirty="0" smtClean="0"/>
          </a:p>
        </p:txBody>
      </p:sp>
      <p:sp>
        <p:nvSpPr>
          <p:cNvPr id="28" name="CasellaDiTesto 27"/>
          <p:cNvSpPr txBox="1"/>
          <p:nvPr/>
        </p:nvSpPr>
        <p:spPr>
          <a:xfrm>
            <a:off x="1276060" y="5138028"/>
            <a:ext cx="847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yaru</a:t>
            </a:r>
            <a:endParaRPr lang="it-IT" altLang="ja-JP" sz="2800" b="1" dirty="0" smtClean="0"/>
          </a:p>
        </p:txBody>
      </p:sp>
      <p:sp>
        <p:nvSpPr>
          <p:cNvPr id="29" name="CasellaDiTesto 28"/>
          <p:cNvSpPr txBox="1"/>
          <p:nvPr/>
        </p:nvSpPr>
        <p:spPr>
          <a:xfrm>
            <a:off x="349524" y="3789040"/>
            <a:ext cx="1774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b="1" dirty="0" err="1" smtClean="0"/>
              <a:t>sashiageru</a:t>
            </a:r>
            <a:endParaRPr lang="it-IT" altLang="ja-JP" sz="2800" b="1" dirty="0" smtClean="0"/>
          </a:p>
        </p:txBody>
      </p:sp>
      <p:sp>
        <p:nvSpPr>
          <p:cNvPr id="35" name="CasellaDiTesto 34"/>
          <p:cNvSpPr txBox="1"/>
          <p:nvPr/>
        </p:nvSpPr>
        <p:spPr>
          <a:xfrm>
            <a:off x="2195736" y="3789040"/>
            <a:ext cx="68996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quando il destinatario è considerato superiore</a:t>
            </a:r>
          </a:p>
        </p:txBody>
      </p:sp>
      <p:sp>
        <p:nvSpPr>
          <p:cNvPr id="37" name="CasellaDiTesto 36"/>
          <p:cNvSpPr txBox="1"/>
          <p:nvPr/>
        </p:nvSpPr>
        <p:spPr>
          <a:xfrm>
            <a:off x="2195736" y="4437112"/>
            <a:ext cx="50410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quando il destinatario è circa pari</a:t>
            </a:r>
          </a:p>
        </p:txBody>
      </p:sp>
      <p:sp>
        <p:nvSpPr>
          <p:cNvPr id="38" name="CasellaDiTesto 37"/>
          <p:cNvSpPr txBox="1"/>
          <p:nvPr/>
        </p:nvSpPr>
        <p:spPr>
          <a:xfrm>
            <a:off x="2195736" y="5138028"/>
            <a:ext cx="674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/>
              <a:t>quando il destinatario è considerato inferiore</a:t>
            </a:r>
          </a:p>
        </p:txBody>
      </p:sp>
    </p:spTree>
    <p:extLst>
      <p:ext uri="{BB962C8B-B14F-4D97-AF65-F5344CB8AC3E}">
        <p14:creationId xmlns:p14="http://schemas.microsoft.com/office/powerpoint/2010/main" val="199522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483768" y="116632"/>
            <a:ext cx="2167112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1052736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493418"/>
            <a:ext cx="48526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私は良子に花を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上げました。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772816"/>
            <a:ext cx="6750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Yoshiko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hana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agemashita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3121804"/>
            <a:ext cx="405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 </a:t>
            </a:r>
            <a:r>
              <a:rPr lang="it-IT" altLang="ja-JP" sz="2800" dirty="0" smtClean="0">
                <a:solidFill>
                  <a:srgbClr val="FF0000"/>
                </a:solidFill>
              </a:rPr>
              <a:t>dato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 </a:t>
            </a:r>
            <a:r>
              <a:rPr lang="it-IT" altLang="ja-JP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Yoshiko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dei fiori.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92547" y="2300783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6" name="CasellaDiTesto 15"/>
          <p:cNvSpPr txBox="1"/>
          <p:nvPr/>
        </p:nvSpPr>
        <p:spPr>
          <a:xfrm>
            <a:off x="1749570" y="2314959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7" name="CasellaDiTesto 16"/>
          <p:cNvSpPr txBox="1"/>
          <p:nvPr/>
        </p:nvSpPr>
        <p:spPr>
          <a:xfrm>
            <a:off x="2368012" y="231495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はな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280896" y="230787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よし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0" name="CasellaDiTesto 19"/>
          <p:cNvSpPr txBox="1"/>
          <p:nvPr/>
        </p:nvSpPr>
        <p:spPr>
          <a:xfrm>
            <a:off x="3189730" y="2314959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9746" y="5013698"/>
            <a:ext cx="55707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私は先生に本を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差し上げました。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9746" y="4293096"/>
            <a:ext cx="6951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Watashi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sensei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hon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sashiagemashita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29746" y="5642084"/>
            <a:ext cx="47444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Ho </a:t>
            </a:r>
            <a:r>
              <a:rPr lang="it-IT" altLang="ja-JP" sz="2800" dirty="0" smtClean="0">
                <a:solidFill>
                  <a:srgbClr val="FF0000"/>
                </a:solidFill>
              </a:rPr>
              <a:t>dato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all’insegnante un libro.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510733" y="4821063"/>
            <a:ext cx="7291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わたし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691680" y="4835239"/>
            <a:ext cx="602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せい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386198" y="483523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ほん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1" name="CasellaDiTesto 30"/>
          <p:cNvSpPr txBox="1"/>
          <p:nvPr/>
        </p:nvSpPr>
        <p:spPr>
          <a:xfrm>
            <a:off x="1299082" y="482815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せん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3923928" y="4835239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3" name="CasellaDiTesto 32"/>
          <p:cNvSpPr txBox="1"/>
          <p:nvPr/>
        </p:nvSpPr>
        <p:spPr>
          <a:xfrm>
            <a:off x="3203848" y="4835239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さ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34" name="Gruppo 33"/>
          <p:cNvGrpSpPr/>
          <p:nvPr/>
        </p:nvGrpSpPr>
        <p:grpSpPr>
          <a:xfrm>
            <a:off x="4370363" y="260648"/>
            <a:ext cx="2145853" cy="523220"/>
            <a:chOff x="5563965" y="260648"/>
            <a:chExt cx="2145853" cy="523220"/>
          </a:xfrm>
        </p:grpSpPr>
        <p:sp>
          <p:nvSpPr>
            <p:cNvPr id="36" name="CasellaDiTesto 35"/>
            <p:cNvSpPr txBox="1"/>
            <p:nvPr/>
          </p:nvSpPr>
          <p:spPr>
            <a:xfrm>
              <a:off x="6876256" y="260648"/>
              <a:ext cx="83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err="1" smtClean="0">
                  <a:solidFill>
                    <a:srgbClr val="FF0000"/>
                  </a:solidFill>
                </a:rPr>
                <a:t>soto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39" name="CasellaDiTesto 38"/>
            <p:cNvSpPr txBox="1"/>
            <p:nvPr/>
          </p:nvSpPr>
          <p:spPr>
            <a:xfrm>
              <a:off x="5563965" y="260648"/>
              <a:ext cx="808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err="1" smtClean="0">
                  <a:solidFill>
                    <a:srgbClr val="FF0000"/>
                  </a:solidFill>
                </a:rPr>
                <a:t>uchi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40" name="Freccia a destra 39"/>
            <p:cNvSpPr/>
            <p:nvPr/>
          </p:nvSpPr>
          <p:spPr>
            <a:xfrm>
              <a:off x="6432472" y="387589"/>
              <a:ext cx="367202" cy="36004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411527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99792" y="116632"/>
            <a:ext cx="1791002" cy="780685"/>
          </a:xfrm>
        </p:spPr>
        <p:txBody>
          <a:bodyPr>
            <a:normAutofit/>
          </a:bodyPr>
          <a:lstStyle/>
          <a:p>
            <a:r>
              <a:rPr lang="it-IT" altLang="ja-JP" b="1" dirty="0" smtClean="0"/>
              <a:t>Dare</a:t>
            </a:r>
            <a:endParaRPr lang="it-IT" b="1" dirty="0"/>
          </a:p>
        </p:txBody>
      </p:sp>
      <p:sp>
        <p:nvSpPr>
          <p:cNvPr id="19" name="CasellaDiTesto 18"/>
          <p:cNvSpPr txBox="1"/>
          <p:nvPr/>
        </p:nvSpPr>
        <p:spPr>
          <a:xfrm>
            <a:off x="611560" y="1052736"/>
            <a:ext cx="17081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altLang="ja-JP" sz="2800" b="1" dirty="0" smtClean="0"/>
              <a:t>Esempi: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611560" y="2493418"/>
            <a:ext cx="44935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妹は猫にミルクを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やった。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611560" y="1772816"/>
            <a:ext cx="52412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Imōto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neko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miruku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yatta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3121804"/>
            <a:ext cx="5509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Mia sorella ha </a:t>
            </a:r>
            <a:r>
              <a:rPr lang="it-IT" altLang="ja-JP" sz="2800" dirty="0" smtClean="0">
                <a:solidFill>
                  <a:srgbClr val="FF0000"/>
                </a:solidFill>
              </a:rPr>
              <a:t>dato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al gatto del latte.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433181" y="2300783"/>
            <a:ext cx="9704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いもうと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18" name="CasellaDiTesto 17"/>
          <p:cNvSpPr txBox="1"/>
          <p:nvPr/>
        </p:nvSpPr>
        <p:spPr>
          <a:xfrm>
            <a:off x="1309248" y="2307871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ねこ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629746" y="5013698"/>
            <a:ext cx="7007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it-IT" sz="2800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父はとなりの人にパイナップルを</a:t>
            </a:r>
            <a:r>
              <a:rPr lang="ja-JP" altLang="it-IT" sz="2800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上げた。</a:t>
            </a:r>
            <a:endParaRPr lang="it-IT" sz="2800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23" name="CasellaDiTesto 22"/>
          <p:cNvSpPr txBox="1"/>
          <p:nvPr/>
        </p:nvSpPr>
        <p:spPr>
          <a:xfrm>
            <a:off x="629746" y="4293096"/>
            <a:ext cx="75383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err="1" smtClean="0"/>
              <a:t>Chichi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wa</a:t>
            </a:r>
            <a:r>
              <a:rPr lang="it-IT" altLang="ja-JP" sz="2800" dirty="0" smtClean="0"/>
              <a:t> tonari no </a:t>
            </a:r>
            <a:r>
              <a:rPr lang="it-IT" altLang="ja-JP" sz="2800" dirty="0" err="1" smtClean="0"/>
              <a:t>hito</a:t>
            </a:r>
            <a:r>
              <a:rPr lang="it-IT" altLang="ja-JP" sz="2800" dirty="0" smtClean="0"/>
              <a:t> ni </a:t>
            </a:r>
            <a:r>
              <a:rPr lang="it-IT" altLang="ja-JP" sz="2800" dirty="0" err="1" smtClean="0"/>
              <a:t>painappuru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/>
              <a:t>wo</a:t>
            </a:r>
            <a:r>
              <a:rPr lang="it-IT" altLang="ja-JP" sz="2800" dirty="0" smtClean="0"/>
              <a:t> </a:t>
            </a:r>
            <a:r>
              <a:rPr lang="it-IT" altLang="ja-JP" sz="2800" dirty="0" err="1" smtClean="0">
                <a:solidFill>
                  <a:srgbClr val="FF0000"/>
                </a:solidFill>
              </a:rPr>
              <a:t>ageta</a:t>
            </a:r>
            <a:r>
              <a:rPr lang="it-IT" altLang="ja-JP" sz="2800" dirty="0" smtClean="0"/>
              <a:t>.</a:t>
            </a:r>
          </a:p>
        </p:txBody>
      </p:sp>
      <p:sp>
        <p:nvSpPr>
          <p:cNvPr id="24" name="CasellaDiTesto 23"/>
          <p:cNvSpPr txBox="1"/>
          <p:nvPr/>
        </p:nvSpPr>
        <p:spPr>
          <a:xfrm>
            <a:off x="629746" y="5642084"/>
            <a:ext cx="63879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Mio padre ha </a:t>
            </a:r>
            <a:r>
              <a:rPr lang="it-IT" altLang="ja-JP" sz="2800" dirty="0" smtClean="0">
                <a:solidFill>
                  <a:srgbClr val="FF0000"/>
                </a:solidFill>
              </a:rPr>
              <a:t>dato</a:t>
            </a:r>
            <a:r>
              <a:rPr lang="it-IT" altLang="ja-JP" sz="2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ad un vicino un ananas.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615570" y="4821063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ちち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0" name="CasellaDiTesto 29"/>
          <p:cNvSpPr txBox="1"/>
          <p:nvPr/>
        </p:nvSpPr>
        <p:spPr>
          <a:xfrm>
            <a:off x="2757624" y="4835239"/>
            <a:ext cx="54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latin typeface="MS Mincho" panose="02020609040205080304" pitchFamily="49" charset="-128"/>
                <a:ea typeface="MS Mincho" panose="02020609040205080304" pitchFamily="49" charset="-128"/>
              </a:rPr>
              <a:t>ひと</a:t>
            </a:r>
            <a:endParaRPr lang="it-IT" sz="1400" b="1" dirty="0" smtClean="0"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sp>
        <p:nvSpPr>
          <p:cNvPr id="32" name="CasellaDiTesto 31"/>
          <p:cNvSpPr txBox="1"/>
          <p:nvPr/>
        </p:nvSpPr>
        <p:spPr>
          <a:xfrm>
            <a:off x="6040570" y="4835239"/>
            <a:ext cx="374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it-IT" sz="1400" b="1" dirty="0" smtClean="0">
                <a:solidFill>
                  <a:srgbClr val="FF0000"/>
                </a:solidFill>
                <a:latin typeface="MS Mincho" panose="02020609040205080304" pitchFamily="49" charset="-128"/>
                <a:ea typeface="MS Mincho" panose="02020609040205080304" pitchFamily="49" charset="-128"/>
              </a:rPr>
              <a:t>あ</a:t>
            </a:r>
            <a:endParaRPr lang="it-IT" sz="1400" b="1" dirty="0" smtClean="0">
              <a:solidFill>
                <a:srgbClr val="FF0000"/>
              </a:solidFill>
              <a:latin typeface="MS Mincho" panose="02020609040205080304" pitchFamily="49" charset="-128"/>
              <a:ea typeface="MS Mincho" panose="02020609040205080304" pitchFamily="49" charset="-128"/>
            </a:endParaRPr>
          </a:p>
        </p:txBody>
      </p:sp>
      <p:grpSp>
        <p:nvGrpSpPr>
          <p:cNvPr id="3" name="Gruppo 2"/>
          <p:cNvGrpSpPr/>
          <p:nvPr/>
        </p:nvGrpSpPr>
        <p:grpSpPr>
          <a:xfrm>
            <a:off x="4370363" y="260648"/>
            <a:ext cx="2145853" cy="523220"/>
            <a:chOff x="5563965" y="260648"/>
            <a:chExt cx="2145853" cy="523220"/>
          </a:xfrm>
        </p:grpSpPr>
        <p:sp>
          <p:nvSpPr>
            <p:cNvPr id="25" name="CasellaDiTesto 24"/>
            <p:cNvSpPr txBox="1"/>
            <p:nvPr/>
          </p:nvSpPr>
          <p:spPr>
            <a:xfrm>
              <a:off x="6876256" y="260648"/>
              <a:ext cx="83356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err="1" smtClean="0">
                  <a:solidFill>
                    <a:srgbClr val="FF0000"/>
                  </a:solidFill>
                </a:rPr>
                <a:t>soto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8" name="CasellaDiTesto 27"/>
            <p:cNvSpPr txBox="1"/>
            <p:nvPr/>
          </p:nvSpPr>
          <p:spPr>
            <a:xfrm>
              <a:off x="5563965" y="260648"/>
              <a:ext cx="8082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altLang="ja-JP" sz="2800" b="1" dirty="0" err="1" smtClean="0">
                  <a:solidFill>
                    <a:srgbClr val="FF0000"/>
                  </a:solidFill>
                </a:rPr>
                <a:t>uchi</a:t>
              </a:r>
              <a:endParaRPr lang="it-IT" altLang="ja-JP" sz="2800" b="1" dirty="0" smtClean="0">
                <a:solidFill>
                  <a:srgbClr val="FF0000"/>
                </a:solidFill>
              </a:endParaRPr>
            </a:p>
          </p:txBody>
        </p:sp>
        <p:sp>
          <p:nvSpPr>
            <p:cNvPr id="29" name="Freccia a destra 28"/>
            <p:cNvSpPr/>
            <p:nvPr/>
          </p:nvSpPr>
          <p:spPr>
            <a:xfrm>
              <a:off x="6432472" y="387589"/>
              <a:ext cx="367202" cy="360040"/>
            </a:xfrm>
            <a:prstGeom prst="rightArrow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98180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5535</TotalTime>
  <Words>1170</Words>
  <Application>Microsoft Office PowerPoint</Application>
  <PresentationFormat>Presentazione su schermo (4:3)</PresentationFormat>
  <Paragraphs>242</Paragraphs>
  <Slides>19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0" baseType="lpstr">
      <vt:lpstr>1_Tema di Office</vt:lpstr>
      <vt:lpstr>Introduzione alla lingua giapponese</vt:lpstr>
      <vt:lpstr>Ripasso</vt:lpstr>
      <vt:lpstr>Prop. FINALE con verbi di moto</vt:lpstr>
      <vt:lpstr>NODA</vt:lpstr>
      <vt:lpstr>Uchi e Soto</vt:lpstr>
      <vt:lpstr>Dare e ricevere</vt:lpstr>
      <vt:lpstr>Dare</vt:lpstr>
      <vt:lpstr>Dare</vt:lpstr>
      <vt:lpstr>Dare</vt:lpstr>
      <vt:lpstr>Dare</vt:lpstr>
      <vt:lpstr>Dare</vt:lpstr>
      <vt:lpstr>Ricevere</vt:lpstr>
      <vt:lpstr>Ricevere</vt:lpstr>
      <vt:lpstr>Ricevere</vt:lpstr>
      <vt:lpstr>Dare e ricevere azioni</vt:lpstr>
      <vt:lpstr>Dare e ricevere azioni</vt:lpstr>
      <vt:lpstr>Dare e ricevere azioni</vt:lpstr>
      <vt:lpstr>Dare e ricevere azioni</vt:lpstr>
      <vt:lpstr>Presentazione standard di PowerPoint</vt:lpstr>
    </vt:vector>
  </TitlesOfParts>
  <Company>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Introduzione alla lingua giapponese</dc:title>
  <dc:creator>.</dc:creator>
  <cp:lastModifiedBy>Massimo</cp:lastModifiedBy>
  <cp:revision>473</cp:revision>
  <dcterms:created xsi:type="dcterms:W3CDTF">2013-09-02T15:43:57Z</dcterms:created>
  <dcterms:modified xsi:type="dcterms:W3CDTF">2014-05-15T08:16:22Z</dcterms:modified>
</cp:coreProperties>
</file>