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8" r:id="rId2"/>
    <p:sldId id="341" r:id="rId3"/>
    <p:sldId id="400" r:id="rId4"/>
    <p:sldId id="414" r:id="rId5"/>
    <p:sldId id="401" r:id="rId6"/>
    <p:sldId id="405" r:id="rId7"/>
    <p:sldId id="404" r:id="rId8"/>
    <p:sldId id="402" r:id="rId9"/>
    <p:sldId id="403" r:id="rId10"/>
    <p:sldId id="409" r:id="rId11"/>
    <p:sldId id="410" r:id="rId12"/>
    <p:sldId id="412" r:id="rId13"/>
    <p:sldId id="380" r:id="rId14"/>
    <p:sldId id="397" r:id="rId15"/>
    <p:sldId id="407" r:id="rId16"/>
    <p:sldId id="406" r:id="rId17"/>
    <p:sldId id="408" r:id="rId18"/>
    <p:sldId id="411" r:id="rId19"/>
    <p:sldId id="330" r:id="rId20"/>
    <p:sldId id="369" r:id="rId21"/>
    <p:sldId id="370" r:id="rId22"/>
    <p:sldId id="371" r:id="rId23"/>
    <p:sldId id="413" r:id="rId24"/>
    <p:sldId id="33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AA"/>
    <a:srgbClr val="FEEEB4"/>
    <a:srgbClr val="598C56"/>
    <a:srgbClr val="76A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017" autoAdjust="0"/>
    <p:restoredTop sz="87940" autoAdjust="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59ED-F41F-46F2-81D6-7296C705B631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BF1-35B8-4CC1-8294-D0BC0E12D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368218" y="1786768"/>
            <a:ext cx="4608512" cy="2650344"/>
          </a:xfrm>
          <a:prstGeom prst="roundRect">
            <a:avLst>
              <a:gd name="adj" fmla="val 84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6408712" cy="1470025"/>
          </a:xfrm>
        </p:spPr>
        <p:txBody>
          <a:bodyPr/>
          <a:lstStyle/>
          <a:p>
            <a:r>
              <a:rPr lang="it-IT" dirty="0" smtClean="0"/>
              <a:t>Introduzione alla</a:t>
            </a:r>
            <a:br>
              <a:rPr lang="it-IT" dirty="0" smtClean="0"/>
            </a:br>
            <a:r>
              <a:rPr lang="it-IT" dirty="0" smtClean="0"/>
              <a:t>lingua giapponese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50100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36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日本語入門</a:t>
            </a:r>
            <a:endParaRPr lang="it-IT" sz="36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33326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7157" y="33326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ほん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0265" y="33326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ご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58185" y="333261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にゅう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17783" y="33326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もん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830" y="181996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Prop</a:t>
            </a:r>
            <a:r>
              <a:rPr lang="it-IT" altLang="ja-JP" dirty="0" smtClean="0"/>
              <a:t>. FINALE con verbi di moto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1008925" y="980728"/>
            <a:ext cx="190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</a:t>
            </a:r>
            <a:r>
              <a:rPr lang="it-IT" altLang="ja-JP" sz="2800" dirty="0" smtClean="0"/>
              <a:t>: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1023724" y="1925607"/>
            <a:ext cx="714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コーヒーを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飲みに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喫茶店に入りました。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023725" y="2501671"/>
            <a:ext cx="6205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Kōhii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nomi ni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kissaten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hairimashita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023725" y="3077735"/>
            <a:ext cx="5829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Sono entrato nel bar per bere un caffè.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4556604" y="170080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てん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863704" y="1709002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の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971600" y="43459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書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類を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取りに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会社へ戻りました。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1043608" y="4922004"/>
            <a:ext cx="624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Shorui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tori ni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kaisha</a:t>
            </a:r>
            <a:r>
              <a:rPr lang="it-IT" altLang="ja-JP" sz="2800" dirty="0" smtClean="0"/>
              <a:t> e </a:t>
            </a:r>
            <a:r>
              <a:rPr lang="it-IT" altLang="ja-JP" sz="2800" dirty="0" err="1" smtClean="0"/>
              <a:t>modorimashita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1043608" y="5498068"/>
            <a:ext cx="678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Sono tornato in ufficio a prendere il fascicolo.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965859" y="412114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しょ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3088092" y="412114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109610" y="4129335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と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23928" y="1700808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きっさ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280154" y="171498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441136" y="412933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しゃ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136076" y="4129335"/>
            <a:ext cx="602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もど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331640" y="412933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るい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0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830" y="181996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Prop</a:t>
            </a:r>
            <a:r>
              <a:rPr lang="it-IT" altLang="ja-JP" dirty="0" smtClean="0"/>
              <a:t>. FINALE con verbi di moto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1008925" y="980728"/>
            <a:ext cx="190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</a:t>
            </a:r>
            <a:r>
              <a:rPr lang="it-IT" altLang="ja-JP" sz="2800" dirty="0" smtClean="0"/>
              <a:t>: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1023724" y="1925607"/>
            <a:ext cx="714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何を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しに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図書館へ行きましたか。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023725" y="2501671"/>
            <a:ext cx="6058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Nani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shi</a:t>
            </a:r>
            <a:r>
              <a:rPr lang="it-IT" altLang="ja-JP" sz="2800" dirty="0" smtClean="0">
                <a:solidFill>
                  <a:srgbClr val="FF0000"/>
                </a:solidFill>
              </a:rPr>
              <a:t> ni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toshokan</a:t>
            </a:r>
            <a:r>
              <a:rPr lang="it-IT" altLang="ja-JP" sz="2800" dirty="0" smtClean="0"/>
              <a:t> e </a:t>
            </a:r>
            <a:r>
              <a:rPr lang="it-IT" altLang="ja-JP" sz="2800" dirty="0" err="1" smtClean="0"/>
              <a:t>ikimashita</a:t>
            </a:r>
            <a:r>
              <a:rPr lang="it-IT" altLang="ja-JP" sz="2800" dirty="0"/>
              <a:t> </a:t>
            </a:r>
            <a:r>
              <a:rPr lang="it-IT" altLang="ja-JP" sz="2800" dirty="0" smtClean="0"/>
              <a:t>ka?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023725" y="3077735"/>
            <a:ext cx="5669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 fare cosa sei andato in biblioteca?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2515590" y="1700808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971600" y="43459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本を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返しに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行きました。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1043608" y="4922004"/>
            <a:ext cx="432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Hon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kaeshi</a:t>
            </a:r>
            <a:r>
              <a:rPr lang="it-IT" altLang="ja-JP" sz="2800" dirty="0" smtClean="0">
                <a:solidFill>
                  <a:srgbClr val="FF0000"/>
                </a:solidFill>
              </a:rPr>
              <a:t> ni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ikimashita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1043608" y="5498068"/>
            <a:ext cx="523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 sono andato per restituire i libri.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965859" y="412114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ほん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698676" y="412933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かえ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785884" y="171498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しょ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36720" y="4129335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53104" y="171479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8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NODA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08924" y="980728"/>
            <a:ext cx="7451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La forma </a:t>
            </a:r>
            <a:r>
              <a:rPr lang="it-IT" altLang="ja-JP" sz="2800" b="1" dirty="0" err="1" smtClean="0"/>
              <a:t>noda</a:t>
            </a:r>
            <a:r>
              <a:rPr lang="it-IT" altLang="ja-JP" sz="2800" b="1" dirty="0" smtClean="0"/>
              <a:t>/</a:t>
            </a:r>
            <a:r>
              <a:rPr lang="it-IT" altLang="ja-JP" sz="2800" b="1" dirty="0" err="1" smtClean="0"/>
              <a:t>nodesu</a:t>
            </a:r>
            <a:r>
              <a:rPr lang="it-IT" altLang="ja-JP" sz="2800" dirty="0" smtClean="0"/>
              <a:t> compare in finale di frase in aggiunta al normale verbo o aggettivo.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08924" y="5589240"/>
            <a:ext cx="7451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Forme colloquiali: </a:t>
            </a:r>
          </a:p>
          <a:p>
            <a:r>
              <a:rPr lang="it-IT" altLang="ja-JP" sz="2800" b="1" dirty="0" smtClean="0"/>
              <a:t>n’da/n’</a:t>
            </a:r>
            <a:r>
              <a:rPr lang="it-IT" altLang="ja-JP" sz="2800" b="1" dirty="0" err="1" smtClean="0"/>
              <a:t>desu</a:t>
            </a:r>
            <a:r>
              <a:rPr lang="it-IT" altLang="ja-JP" sz="2800" dirty="0"/>
              <a:t> </a:t>
            </a:r>
            <a:r>
              <a:rPr lang="it-IT" altLang="ja-JP" sz="2800" dirty="0" smtClean="0"/>
              <a:t>; </a:t>
            </a:r>
            <a:r>
              <a:rPr lang="it-IT" altLang="ja-JP" sz="2800" b="1" dirty="0" smtClean="0"/>
              <a:t>no</a:t>
            </a:r>
            <a:r>
              <a:rPr lang="it-IT" altLang="ja-JP" sz="2800" dirty="0" smtClean="0"/>
              <a:t> (fem.)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08924" y="3052117"/>
            <a:ext cx="7451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La frase copulativa che termina con un nome seguito da/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 oppure con un aggettivo-</a:t>
            </a:r>
            <a:r>
              <a:rPr lang="it-IT" altLang="ja-JP" sz="2800" dirty="0" err="1" smtClean="0"/>
              <a:t>na</a:t>
            </a:r>
            <a:r>
              <a:rPr lang="it-IT" altLang="ja-JP" sz="2800" dirty="0" smtClean="0"/>
              <a:t> diventa </a:t>
            </a:r>
            <a:r>
              <a:rPr lang="it-IT" altLang="ja-JP" sz="2800" b="1" dirty="0"/>
              <a:t>A </a:t>
            </a:r>
            <a:r>
              <a:rPr lang="it-IT" altLang="ja-JP" sz="2800" b="1" dirty="0" err="1"/>
              <a:t>wa</a:t>
            </a:r>
            <a:r>
              <a:rPr lang="it-IT" altLang="ja-JP" sz="2800" dirty="0"/>
              <a:t> </a:t>
            </a:r>
            <a:r>
              <a:rPr lang="it-IT" altLang="ja-JP" sz="2800" i="1" dirty="0"/>
              <a:t>nome </a:t>
            </a:r>
            <a:r>
              <a:rPr lang="it-IT" altLang="ja-JP" sz="2800" b="1" dirty="0" err="1">
                <a:solidFill>
                  <a:srgbClr val="FF0000"/>
                </a:solidFill>
              </a:rPr>
              <a:t>na</a:t>
            </a:r>
            <a:r>
              <a:rPr lang="it-IT" altLang="ja-JP" sz="2800" b="1" dirty="0">
                <a:solidFill>
                  <a:srgbClr val="FF0000"/>
                </a:solidFill>
              </a:rPr>
              <a:t> </a:t>
            </a:r>
            <a:r>
              <a:rPr lang="it-IT" altLang="ja-JP" sz="2800" b="1" dirty="0" err="1" smtClean="0"/>
              <a:t>noda</a:t>
            </a:r>
            <a:r>
              <a:rPr lang="it-IT" altLang="ja-JP" sz="2800" b="1" dirty="0" smtClean="0"/>
              <a:t>/</a:t>
            </a:r>
            <a:r>
              <a:rPr lang="it-IT" altLang="ja-JP" sz="2800" b="1" dirty="0" err="1" smtClean="0"/>
              <a:t>nodesu</a:t>
            </a:r>
            <a:r>
              <a:rPr lang="it-IT" altLang="ja-JP" sz="2800" dirty="0"/>
              <a:t>.</a:t>
            </a:r>
            <a:endParaRPr lang="it-IT" altLang="ja-JP" sz="2800" b="1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1008924" y="1844824"/>
            <a:ext cx="74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Tōkyō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itta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noda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08924" y="4489956"/>
            <a:ext cx="74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Kore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watashi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no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na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noda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08924" y="4922004"/>
            <a:ext cx="74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Koko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shizuka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na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noda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08924" y="2348880"/>
            <a:ext cx="74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Sapporo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samukatta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noda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9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NODA</a:t>
            </a:r>
            <a:endParaRPr lang="it-IT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611560" y="90872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La forma </a:t>
            </a:r>
            <a:r>
              <a:rPr lang="it-IT" altLang="ja-JP" sz="2800" b="1" dirty="0" err="1" smtClean="0"/>
              <a:t>noda</a:t>
            </a:r>
            <a:r>
              <a:rPr lang="it-IT" altLang="ja-JP" sz="2800" b="1" dirty="0" smtClean="0"/>
              <a:t>/</a:t>
            </a:r>
            <a:r>
              <a:rPr lang="it-IT" altLang="ja-JP" sz="2800" b="1" dirty="0" err="1" smtClean="0"/>
              <a:t>nodesu</a:t>
            </a:r>
            <a:r>
              <a:rPr lang="it-IT" altLang="ja-JP" sz="2800" dirty="0" smtClean="0"/>
              <a:t> si usa in finale di frase quando: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842385" y="1916832"/>
            <a:ext cx="745150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Il parlante spiega oppure richiede una spiegazione su una informazione condivisa con l’ascoltatore.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3248981"/>
            <a:ext cx="745150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Il parlante parla di qualcosa emotivamente, come se fosse di comune interesse tra lui e l’ascoltatore.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42385" y="4581129"/>
            <a:ext cx="745150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Il parlante vuole accertare se sia vero ciò che ha immaginato o giudicato dal contesto.</a:t>
            </a:r>
          </a:p>
        </p:txBody>
      </p:sp>
    </p:spTree>
    <p:extLst>
      <p:ext uri="{BB962C8B-B14F-4D97-AF65-F5344CB8AC3E}">
        <p14:creationId xmlns:p14="http://schemas.microsoft.com/office/powerpoint/2010/main" val="14287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Noda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71403" y="2617747"/>
            <a:ext cx="5928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Dōshite</a:t>
            </a:r>
            <a:r>
              <a:rPr lang="it-IT" altLang="ja-JP" sz="2800" dirty="0" smtClean="0"/>
              <a:t> o-</a:t>
            </a:r>
            <a:r>
              <a:rPr lang="it-IT" altLang="ja-JP" sz="2800" dirty="0" err="1" smtClean="0"/>
              <a:t>sake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nomanai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n’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desu</a:t>
            </a:r>
            <a:r>
              <a:rPr lang="it-IT" altLang="ja-JP" sz="2800" dirty="0" smtClean="0"/>
              <a:t> ka?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71402" y="3140968"/>
            <a:ext cx="398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 perché non bevi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sake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67117" y="1033573"/>
            <a:ext cx="161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</a:t>
            </a:r>
            <a:r>
              <a:rPr lang="it-IT" altLang="ja-JP" sz="2800" dirty="0" smtClean="0"/>
              <a:t>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2141631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どうしてお酒を飲まない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んです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71403" y="4902839"/>
            <a:ext cx="562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mada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jūshichi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na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n’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desu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271402" y="5426060"/>
            <a:ext cx="5563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fatto è che ho solo diciassette anni.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1520" y="442672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私はまだ十七な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んです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29236" y="191683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さけ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815514" y="1916832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の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32867" y="4221088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547664" y="4221088"/>
            <a:ext cx="754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051720" y="4221088"/>
            <a:ext cx="56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00192" y="2276872"/>
            <a:ext cx="216024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(chiede spiegazioni per quello che vede fare all’altro)</a:t>
            </a:r>
            <a:endParaRPr lang="it-IT" sz="2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300192" y="4797152"/>
            <a:ext cx="216024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(spiega le ragioni delle sue azioni viste dall’altro)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083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Noda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71403" y="2257707"/>
            <a:ext cx="481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Boku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kyō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paatii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ikemasen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71402" y="2780928"/>
            <a:ext cx="4989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Oggi non posso andare alla festa.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67117" y="1033573"/>
            <a:ext cx="161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</a:t>
            </a:r>
            <a:r>
              <a:rPr lang="it-IT" altLang="ja-JP" sz="2800" dirty="0" smtClean="0"/>
              <a:t>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781591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僕は今日パーテ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ィーに行けません。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71403" y="4902839"/>
            <a:ext cx="484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Shukudai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takusan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aru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n’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desu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271402" y="5426060"/>
            <a:ext cx="5419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fatto è che ho un sacco di compiti.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1520" y="442672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宿題が沢山ある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んです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23528" y="155679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ぼく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895634" y="1556792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7504" y="4221088"/>
            <a:ext cx="117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しゅくだい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331640" y="4221088"/>
            <a:ext cx="56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691680" y="4221088"/>
            <a:ext cx="56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300192" y="4797152"/>
            <a:ext cx="216024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(spiega qualcosa sull’informazione data nella prima frase)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34562" y="1556792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きょう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3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Noda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71403" y="1825659"/>
            <a:ext cx="770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Kyō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yakyū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aru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n’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desu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, </a:t>
            </a:r>
            <a:r>
              <a:rPr lang="it-IT" altLang="ja-JP" sz="2800" dirty="0" err="1" smtClean="0"/>
              <a:t>issho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ikimasen</a:t>
            </a:r>
            <a:r>
              <a:rPr lang="it-IT" altLang="ja-JP" sz="2800" dirty="0" smtClean="0"/>
              <a:t> ka.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71402" y="2348880"/>
            <a:ext cx="7592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Oggi c’è la partita di baseball, non verresti con me?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349543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今日は野球がある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んです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が、一緒に行きませんか。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317522" y="1124744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197986" y="3225170"/>
            <a:ext cx="518833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(cerca di coinvolgere l’ascoltatore nelle faccende di cui sta parlando)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10626" y="1124744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897677" y="1124744"/>
            <a:ext cx="97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いっしょ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012160" y="1124744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71403" y="4974847"/>
            <a:ext cx="672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Sensei</a:t>
            </a:r>
            <a:r>
              <a:rPr lang="it-IT" altLang="ja-JP" sz="2800" dirty="0" smtClean="0"/>
              <a:t>, </a:t>
            </a:r>
            <a:r>
              <a:rPr lang="it-IT" altLang="ja-JP" sz="2800" dirty="0" err="1" smtClean="0"/>
              <a:t>komatte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iru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n’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desu</a:t>
            </a:r>
            <a:r>
              <a:rPr lang="it-IT" altLang="ja-JP" sz="2800" dirty="0" smtClean="0"/>
              <a:t>. </a:t>
            </a:r>
            <a:r>
              <a:rPr lang="it-IT" altLang="ja-JP" sz="2800" dirty="0" err="1" smtClean="0"/>
              <a:t>Tasukete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kudasai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71402" y="5498068"/>
            <a:ext cx="5818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Prof, sono nei guai. Mi aiuti per favore.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51520" y="4498731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先生、困っている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んです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。助けて下さい。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09403" y="4293096"/>
            <a:ext cx="97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せんせい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331640" y="4293096"/>
            <a:ext cx="56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こま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509310" y="4293096"/>
            <a:ext cx="56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たす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2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Noda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71402" y="3088125"/>
            <a:ext cx="8543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grammatica giapponese è difficile ma interessante, sai.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71403" y="2564904"/>
            <a:ext cx="8162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err="1" smtClean="0"/>
              <a:t>Nihongo</a:t>
            </a:r>
            <a:r>
              <a:rPr lang="it-IT" altLang="ja-JP" sz="2400" dirty="0" smtClean="0"/>
              <a:t> no </a:t>
            </a:r>
            <a:r>
              <a:rPr lang="it-IT" altLang="ja-JP" sz="2400" dirty="0" err="1" smtClean="0"/>
              <a:t>bunpō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wa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muzukashii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desu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ga</a:t>
            </a:r>
            <a:r>
              <a:rPr lang="it-IT" altLang="ja-JP" sz="2400" dirty="0" smtClean="0"/>
              <a:t>, </a:t>
            </a:r>
            <a:r>
              <a:rPr lang="it-IT" altLang="ja-JP" sz="2400" dirty="0" err="1" smtClean="0"/>
              <a:t>omoshiroi</a:t>
            </a:r>
            <a:r>
              <a:rPr lang="it-IT" altLang="ja-JP" sz="2400" dirty="0" smtClean="0"/>
              <a:t> </a:t>
            </a:r>
            <a:r>
              <a:rPr lang="it-IT" altLang="ja-JP" sz="2400" dirty="0" smtClean="0">
                <a:solidFill>
                  <a:srgbClr val="FF0000"/>
                </a:solidFill>
              </a:rPr>
              <a:t>n’</a:t>
            </a:r>
            <a:r>
              <a:rPr lang="it-IT" altLang="ja-JP" sz="2400" dirty="0" err="1" smtClean="0">
                <a:solidFill>
                  <a:srgbClr val="FF0000"/>
                </a:solidFill>
              </a:rPr>
              <a:t>desu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yo</a:t>
            </a:r>
            <a:r>
              <a:rPr lang="it-IT" altLang="ja-JP" sz="2400" dirty="0" smtClean="0"/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997615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日本語の文法は難しいですが、面白いんですよ。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23528" y="1772816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197986" y="3873242"/>
            <a:ext cx="518833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(cerca di imporre la sua idea sull’ascoltatore o almeno di enfatizzarla emotivamente)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19672" y="177281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ぶん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257717" y="1772816"/>
            <a:ext cx="97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おもしろ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96745" y="177281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ほん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43608" y="1772816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051720" y="177281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ぽう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618738" y="1772816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もずか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4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Noda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71402" y="2800093"/>
            <a:ext cx="224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 piovendo?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71403" y="2276872"/>
            <a:ext cx="35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/>
              <a:t>Ame </a:t>
            </a:r>
            <a:r>
              <a:rPr lang="it-IT" altLang="ja-JP" sz="2400" dirty="0" err="1" smtClean="0"/>
              <a:t>ga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futte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iru</a:t>
            </a:r>
            <a:r>
              <a:rPr lang="it-IT" altLang="ja-JP" sz="2400" dirty="0" smtClean="0"/>
              <a:t> </a:t>
            </a:r>
            <a:r>
              <a:rPr lang="it-IT" altLang="ja-JP" sz="2400" dirty="0" smtClean="0">
                <a:solidFill>
                  <a:srgbClr val="FF0000"/>
                </a:solidFill>
              </a:rPr>
              <a:t>n’</a:t>
            </a:r>
            <a:r>
              <a:rPr lang="it-IT" altLang="ja-JP" sz="2400" dirty="0" err="1" smtClean="0">
                <a:solidFill>
                  <a:srgbClr val="FF0000"/>
                </a:solidFill>
              </a:rPr>
              <a:t>desu</a:t>
            </a:r>
            <a:r>
              <a:rPr lang="it-IT" altLang="ja-JP" sz="2400" dirty="0" smtClean="0"/>
              <a:t> ka?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70958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雨が降っている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んです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33005" y="3501008"/>
            <a:ext cx="518833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(cerca di accertare se ciò che ha immaginato dal contesto sia vero)</a:t>
            </a:r>
            <a:endParaRPr lang="it-IT" sz="2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36124" y="148478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あめ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22344" y="1484784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ふ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1124744"/>
            <a:ext cx="604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(vedendo una persona che entra con l’ombrello bagnato)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71367" y="6112461"/>
            <a:ext cx="6804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Sembri felice. Ti è successo qualcosa di bello?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71368" y="5589240"/>
            <a:ext cx="6522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err="1" smtClean="0"/>
              <a:t>Ureshisō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desu</a:t>
            </a:r>
            <a:r>
              <a:rPr lang="it-IT" altLang="ja-JP" sz="2400" dirty="0" smtClean="0"/>
              <a:t> ne. </a:t>
            </a:r>
            <a:r>
              <a:rPr lang="it-IT" altLang="ja-JP" sz="2400" dirty="0" err="1" smtClean="0"/>
              <a:t>Nanika</a:t>
            </a:r>
            <a:r>
              <a:rPr lang="it-IT" altLang="ja-JP" sz="2400" dirty="0" smtClean="0"/>
              <a:t> ii koto </a:t>
            </a:r>
            <a:r>
              <a:rPr lang="it-IT" altLang="ja-JP" sz="2400" dirty="0" err="1" smtClean="0"/>
              <a:t>ga</a:t>
            </a:r>
            <a:r>
              <a:rPr lang="it-IT" altLang="ja-JP" sz="2400" dirty="0" smtClean="0"/>
              <a:t> atta </a:t>
            </a:r>
            <a:r>
              <a:rPr lang="it-IT" altLang="ja-JP" sz="2400" dirty="0" smtClean="0">
                <a:solidFill>
                  <a:srgbClr val="FF0000"/>
                </a:solidFill>
              </a:rPr>
              <a:t>n’</a:t>
            </a:r>
            <a:r>
              <a:rPr lang="it-IT" altLang="ja-JP" sz="2400" dirty="0" err="1" smtClean="0">
                <a:solidFill>
                  <a:srgbClr val="FF0000"/>
                </a:solidFill>
              </a:rPr>
              <a:t>desu</a:t>
            </a:r>
            <a:r>
              <a:rPr lang="it-IT" altLang="ja-JP" sz="2400" dirty="0" smtClean="0"/>
              <a:t> ka?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51485" y="5021951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うれしそうですね。何かいいことがあった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んです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448132" y="479715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なに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51485" y="4437112"/>
            <a:ext cx="3856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(vedendo l’interlocutore sorridente)</a:t>
            </a:r>
          </a:p>
        </p:txBody>
      </p:sp>
    </p:spTree>
    <p:extLst>
      <p:ext uri="{BB962C8B-B14F-4D97-AF65-F5344CB8AC3E}">
        <p14:creationId xmlns:p14="http://schemas.microsoft.com/office/powerpoint/2010/main" val="3644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8970"/>
            <a:ext cx="8496944" cy="56600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75963" y="3885723"/>
            <a:ext cx="754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anose="020B0504020000000003" pitchFamily="34" charset="0"/>
              </a:rPr>
              <a:t>L’Angolo del turista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238328"/>
            <a:ext cx="8229600" cy="1143000"/>
          </a:xfrm>
        </p:spPr>
        <p:txBody>
          <a:bodyPr/>
          <a:lstStyle/>
          <a:p>
            <a:r>
              <a:rPr lang="it-IT" dirty="0" smtClean="0"/>
              <a:t>Ripasso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Frasi utili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220538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写真を取って下さいませんか。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1484784"/>
            <a:ext cx="5361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Shashin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totte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kudasaimasen</a:t>
            </a:r>
            <a:r>
              <a:rPr lang="it-IT" altLang="ja-JP" sz="2800" dirty="0" smtClean="0"/>
              <a:t> ka?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11560" y="2833772"/>
            <a:ext cx="668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è che mi farebbe una foto, per cortesia?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39552" y="3961457"/>
            <a:ext cx="608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Anata</a:t>
            </a:r>
            <a:r>
              <a:rPr lang="it-IT" altLang="ja-JP" sz="2800" dirty="0" smtClean="0"/>
              <a:t> no </a:t>
            </a:r>
            <a:r>
              <a:rPr lang="it-IT" altLang="ja-JP" sz="2800" dirty="0" err="1" smtClean="0"/>
              <a:t>shashin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totte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mo</a:t>
            </a:r>
            <a:r>
              <a:rPr lang="it-IT" altLang="ja-JP" sz="2800" dirty="0" smtClean="0"/>
              <a:t> ii </a:t>
            </a:r>
            <a:r>
              <a:rPr lang="it-IT" altLang="ja-JP" sz="2800" dirty="0" err="1" smtClean="0"/>
              <a:t>desuka</a:t>
            </a:r>
            <a:r>
              <a:rPr lang="it-IT" altLang="ja-JP" sz="2800" dirty="0" smtClean="0"/>
              <a:t>?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539552" y="5498068"/>
            <a:ext cx="324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Posso farle una foto?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83208" y="2026927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しゃ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42028" y="204110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49570" y="2041103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28052" y="204110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67904" y="470598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あなたの写真を取ってもいいですか。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951360" y="452752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しゃ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10180" y="4541697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117722" y="4541697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3363704"/>
            <a:ext cx="2893425" cy="34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Frasi utili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2133378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何時に開きます</a:t>
            </a:r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/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閉まりますか？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1413298"/>
            <a:ext cx="516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Nanji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akimasu</a:t>
            </a:r>
            <a:r>
              <a:rPr lang="it-IT" altLang="ja-JP" sz="2800" dirty="0" smtClean="0"/>
              <a:t>/</a:t>
            </a:r>
            <a:r>
              <a:rPr lang="it-IT" altLang="ja-JP" sz="2800" dirty="0" err="1" smtClean="0"/>
              <a:t>shimarimasu</a:t>
            </a:r>
            <a:r>
              <a:rPr lang="it-IT" altLang="ja-JP" sz="2800" dirty="0" smtClean="0"/>
              <a:t> ka?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11560" y="2761764"/>
            <a:ext cx="3574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che ora apre/chiude?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74522" y="1910041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なんじ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465365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午後八時半閉まります。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3933056"/>
            <a:ext cx="4659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Gogo</a:t>
            </a:r>
            <a:r>
              <a:rPr lang="it-IT" altLang="ja-JP" sz="2800" dirty="0"/>
              <a:t> </a:t>
            </a:r>
            <a:r>
              <a:rPr lang="it-IT" altLang="ja-JP" sz="2800" dirty="0" err="1" smtClean="0"/>
              <a:t>hachiji</a:t>
            </a:r>
            <a:r>
              <a:rPr lang="it-IT" altLang="ja-JP" sz="2800" dirty="0" smtClean="0"/>
              <a:t> han </a:t>
            </a:r>
            <a:r>
              <a:rPr lang="it-IT" altLang="ja-JP" sz="2800" dirty="0" err="1" smtClean="0"/>
              <a:t>shimarimasu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5282044"/>
            <a:ext cx="4873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Chiude alle otto e mezza di sera.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39552" y="4437112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63688" y="1917354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347864" y="1917354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5474" y="4437112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144573" y="443711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605554" y="4437112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863956" y="443711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325634" y="4437112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86" y="2708920"/>
            <a:ext cx="3819239" cy="21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9872" y="-1573"/>
            <a:ext cx="1628184" cy="838285"/>
          </a:xfrm>
        </p:spPr>
        <p:txBody>
          <a:bodyPr>
            <a:normAutofit/>
          </a:bodyPr>
          <a:lstStyle/>
          <a:p>
            <a:r>
              <a:rPr lang="it-IT" altLang="ja-JP" dirty="0" smtClean="0"/>
              <a:t>Ore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179512" y="764704"/>
            <a:ext cx="5870046" cy="6048672"/>
            <a:chOff x="1438258" y="764704"/>
            <a:chExt cx="5870046" cy="604867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5184932" y="1196752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ichiji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148064" y="1750032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一時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148064" y="1570968"/>
              <a:ext cx="547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いち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565936" y="1570968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181" y="1916832"/>
              <a:ext cx="3889256" cy="3889256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6242876" y="2132856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niji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117461" y="2647365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二時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204284" y="2468301"/>
              <a:ext cx="374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に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535333" y="2468301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442361" y="3356992"/>
              <a:ext cx="7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sanji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6405493" y="3871501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三時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6405493" y="3692437"/>
              <a:ext cx="547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さん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6823365" y="3692437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261477" y="4463959"/>
              <a:ext cx="626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rgbClr val="FF0000"/>
                  </a:solidFill>
                </a:rPr>
                <a:t>yoji</a:t>
              </a:r>
              <a:endParaRPr lang="it-IT" altLang="ja-JP" sz="2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117461" y="4994012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四時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6221291" y="4814948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solidFill>
                    <a:srgbClr val="FF0000"/>
                  </a:solidFill>
                  <a:latin typeface="MS Mincho" panose="02020609040205080304" pitchFamily="49" charset="-128"/>
                  <a:ea typeface="MS Mincho" panose="02020609040205080304" pitchFamily="49" charset="-128"/>
                </a:rPr>
                <a:t>よ</a:t>
              </a:r>
              <a:endParaRPr 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535333" y="4814948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508104" y="5328055"/>
              <a:ext cx="632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goji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364088" y="5858108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五時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5467918" y="5679044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ご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781960" y="5679044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4041283" y="5760103"/>
              <a:ext cx="890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rokuji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4029229" y="6290156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六時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4067944" y="6111092"/>
              <a:ext cx="547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ろく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4447101" y="6111092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592020" y="5589240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shichiji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2664028" y="611929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七時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2664028" y="5940229"/>
              <a:ext cx="547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しち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3081900" y="5940229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1627189" y="4607975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hachiji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1724973" y="5138028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>
                  <a:latin typeface="MS Mincho" panose="02020609040205080304" pitchFamily="49" charset="-128"/>
                  <a:ea typeface="MS Mincho" panose="02020609040205080304" pitchFamily="49" charset="-128"/>
                </a:rPr>
                <a:t>八</a:t>
              </a:r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724973" y="4958964"/>
              <a:ext cx="547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はち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2142845" y="4958964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1569346" y="3429000"/>
              <a:ext cx="626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kuji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1475656" y="394350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九時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1567560" y="3764445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く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1893528" y="3764445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703166" y="2125768"/>
              <a:ext cx="564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jūji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1547664" y="2647365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十時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1438258" y="2468301"/>
              <a:ext cx="729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じゅう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1965536" y="2468301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2195736" y="1196752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jūichiji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2123728" y="175003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>
                  <a:latin typeface="MS Mincho" panose="02020609040205080304" pitchFamily="49" charset="-128"/>
                  <a:ea typeface="MS Mincho" panose="02020609040205080304" pitchFamily="49" charset="-128"/>
                </a:rPr>
                <a:t>十</a:t>
              </a:r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一時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2512028" y="1570968"/>
              <a:ext cx="547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いち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2915816" y="1570968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1970666" y="1556792"/>
              <a:ext cx="729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じゅう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3846995" y="764704"/>
              <a:ext cx="797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jūniji</a:t>
              </a:r>
              <a:endPara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3716950" y="131798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十二時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4139952" y="1138920"/>
              <a:ext cx="4115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に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4509038" y="1138920"/>
              <a:ext cx="340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563888" y="1124744"/>
              <a:ext cx="729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じゅう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68" name="CasellaDiTesto 67"/>
          <p:cNvSpPr txBox="1"/>
          <p:nvPr/>
        </p:nvSpPr>
        <p:spPr>
          <a:xfrm>
            <a:off x="6553084" y="6926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</a:t>
            </a:r>
            <a:r>
              <a:rPr lang="it-IT" altLang="ja-JP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ji</a:t>
            </a:r>
            <a:endParaRPr lang="it-IT" altLang="ja-JP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6516216" y="120720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何時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6516216" y="102814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なん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6934088" y="1028141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7516197" y="1268760"/>
            <a:ext cx="125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 ora?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6575665" y="1887215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</a:t>
            </a:r>
            <a:endParaRPr lang="it-IT" altLang="ja-JP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6647673" y="24017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半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6675933" y="222266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7421621" y="2401724"/>
            <a:ext cx="966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mezza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6588224" y="306896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mae</a:t>
            </a:r>
            <a:endParaRPr lang="it-IT" altLang="ja-JP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6660232" y="358346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前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6688492" y="340440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5" name="CasellaDiTesto 84"/>
          <p:cNvSpPr txBox="1"/>
          <p:nvPr/>
        </p:nvSpPr>
        <p:spPr>
          <a:xfrm>
            <a:off x="7308304" y="3536082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prima, meno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6588224" y="4293096"/>
            <a:ext cx="91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gozen</a:t>
            </a:r>
            <a:endParaRPr lang="it-IT" altLang="ja-JP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CasellaDiTesto 86"/>
          <p:cNvSpPr txBox="1"/>
          <p:nvPr/>
        </p:nvSpPr>
        <p:spPr>
          <a:xfrm>
            <a:off x="6660232" y="480760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午前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7020272" y="462854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ぜん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9" name="CasellaDiTesto 88"/>
          <p:cNvSpPr txBox="1"/>
          <p:nvPr/>
        </p:nvSpPr>
        <p:spPr>
          <a:xfrm>
            <a:off x="7786723" y="476021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a.m.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6732240" y="5487615"/>
            <a:ext cx="79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gogo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6660232" y="60021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午後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6775315" y="582306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7786723" y="5954737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p.m.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6718122" y="4624921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5" name="CasellaDiTesto 94"/>
          <p:cNvSpPr txBox="1"/>
          <p:nvPr/>
        </p:nvSpPr>
        <p:spPr>
          <a:xfrm>
            <a:off x="7078162" y="5826528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4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9872" y="-1573"/>
            <a:ext cx="1628184" cy="838285"/>
          </a:xfrm>
        </p:spPr>
        <p:txBody>
          <a:bodyPr>
            <a:normAutofit fontScale="90000"/>
          </a:bodyPr>
          <a:lstStyle/>
          <a:p>
            <a:r>
              <a:rPr lang="it-IT" altLang="ja-JP" dirty="0" smtClean="0"/>
              <a:t>Minuti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467544" y="892047"/>
            <a:ext cx="4748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400" dirty="0" smtClean="0"/>
              <a:t>Si esprimono col numero seguito dal classificatore </a:t>
            </a:r>
            <a:r>
              <a:rPr lang="it-IT" altLang="ja-JP" sz="2400" b="1" dirty="0" err="1" smtClean="0"/>
              <a:t>fun</a:t>
            </a:r>
            <a:endParaRPr lang="it-IT" altLang="ja-JP" sz="2400" b="1" dirty="0" smtClean="0"/>
          </a:p>
        </p:txBody>
      </p:sp>
      <p:sp>
        <p:nvSpPr>
          <p:cNvPr id="78" name="CasellaDiTesto 77"/>
          <p:cNvSpPr txBox="1"/>
          <p:nvPr/>
        </p:nvSpPr>
        <p:spPr>
          <a:xfrm>
            <a:off x="2647262" y="1240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分</a:t>
            </a:r>
            <a:endParaRPr lang="it-IT" sz="24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1187624" y="2075024"/>
            <a:ext cx="415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/>
              <a:t>Attenzione alle forme irregolari:</a:t>
            </a:r>
            <a:endParaRPr lang="it-IT" altLang="ja-JP" sz="2400" b="1" dirty="0" smtClean="0"/>
          </a:p>
        </p:txBody>
      </p:sp>
      <p:grpSp>
        <p:nvGrpSpPr>
          <p:cNvPr id="13" name="Gruppo 12"/>
          <p:cNvGrpSpPr/>
          <p:nvPr/>
        </p:nvGrpSpPr>
        <p:grpSpPr>
          <a:xfrm>
            <a:off x="6012160" y="383944"/>
            <a:ext cx="2205361" cy="6174892"/>
            <a:chOff x="323528" y="494468"/>
            <a:chExt cx="2205361" cy="6174892"/>
          </a:xfrm>
        </p:grpSpPr>
        <p:grpSp>
          <p:nvGrpSpPr>
            <p:cNvPr id="11" name="Gruppo 10"/>
            <p:cNvGrpSpPr/>
            <p:nvPr/>
          </p:nvGrpSpPr>
          <p:grpSpPr>
            <a:xfrm>
              <a:off x="372771" y="494468"/>
              <a:ext cx="1838915" cy="702284"/>
              <a:chOff x="372771" y="188640"/>
              <a:chExt cx="1838915" cy="702284"/>
            </a:xfrm>
          </p:grpSpPr>
          <p:sp>
            <p:nvSpPr>
              <p:cNvPr id="24" name="CasellaDiTesto 23"/>
              <p:cNvSpPr txBox="1"/>
              <p:nvPr/>
            </p:nvSpPr>
            <p:spPr>
              <a:xfrm>
                <a:off x="372771" y="367704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it-IT" sz="2800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一分</a:t>
                </a:r>
                <a:endParaRPr 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372771" y="188640"/>
                <a:ext cx="970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it-IT" sz="1400" b="1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いっぷん</a:t>
                </a:r>
                <a:endParaRPr 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80" name="CasellaDiTesto 79"/>
              <p:cNvSpPr txBox="1"/>
              <p:nvPr/>
            </p:nvSpPr>
            <p:spPr>
              <a:xfrm>
                <a:off x="1308875" y="429259"/>
                <a:ext cx="90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ja-JP" sz="2400" dirty="0" err="1" smtClean="0">
                    <a:solidFill>
                      <a:srgbClr val="FF0000"/>
                    </a:solidFill>
                  </a:rPr>
                  <a:t>ippun</a:t>
                </a:r>
                <a:endParaRPr lang="it-IT" altLang="ja-JP" sz="2400" b="1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uppo 9"/>
            <p:cNvGrpSpPr/>
            <p:nvPr/>
          </p:nvGrpSpPr>
          <p:grpSpPr>
            <a:xfrm>
              <a:off x="372771" y="1406569"/>
              <a:ext cx="2036085" cy="702284"/>
              <a:chOff x="372771" y="1052736"/>
              <a:chExt cx="2036085" cy="702284"/>
            </a:xfrm>
          </p:grpSpPr>
          <p:sp>
            <p:nvSpPr>
              <p:cNvPr id="81" name="CasellaDiTesto 80"/>
              <p:cNvSpPr txBox="1"/>
              <p:nvPr/>
            </p:nvSpPr>
            <p:spPr>
              <a:xfrm>
                <a:off x="372771" y="1231800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it-IT" sz="28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三</a:t>
                </a:r>
                <a:r>
                  <a:rPr lang="ja-JP" altLang="it-IT" sz="2800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分</a:t>
                </a:r>
                <a:endParaRPr 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96" name="CasellaDiTesto 95"/>
              <p:cNvSpPr txBox="1"/>
              <p:nvPr/>
            </p:nvSpPr>
            <p:spPr>
              <a:xfrm>
                <a:off x="372771" y="1052736"/>
                <a:ext cx="970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it-IT" sz="1400" b="1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さんぷん</a:t>
                </a:r>
                <a:endParaRPr 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97" name="CasellaDiTesto 96"/>
              <p:cNvSpPr txBox="1"/>
              <p:nvPr/>
            </p:nvSpPr>
            <p:spPr>
              <a:xfrm>
                <a:off x="1308875" y="1293355"/>
                <a:ext cx="10999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ja-JP" sz="2400" dirty="0" err="1" smtClean="0">
                    <a:solidFill>
                      <a:srgbClr val="FF0000"/>
                    </a:solidFill>
                  </a:rPr>
                  <a:t>sanpun</a:t>
                </a:r>
                <a:endParaRPr lang="it-IT" altLang="ja-JP" sz="2400" b="1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uppo 8"/>
            <p:cNvGrpSpPr/>
            <p:nvPr/>
          </p:nvGrpSpPr>
          <p:grpSpPr>
            <a:xfrm>
              <a:off x="372771" y="2318670"/>
              <a:ext cx="2066157" cy="702284"/>
              <a:chOff x="372771" y="1934628"/>
              <a:chExt cx="2066157" cy="702284"/>
            </a:xfrm>
          </p:grpSpPr>
          <p:sp>
            <p:nvSpPr>
              <p:cNvPr id="98" name="CasellaDiTesto 97"/>
              <p:cNvSpPr txBox="1"/>
              <p:nvPr/>
            </p:nvSpPr>
            <p:spPr>
              <a:xfrm>
                <a:off x="372771" y="2113692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it-IT" sz="2800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四分</a:t>
                </a:r>
                <a:endParaRPr 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99" name="CasellaDiTesto 98"/>
              <p:cNvSpPr txBox="1"/>
              <p:nvPr/>
            </p:nvSpPr>
            <p:spPr>
              <a:xfrm>
                <a:off x="372771" y="1934628"/>
                <a:ext cx="970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it-IT" sz="1400" b="1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よんぷん</a:t>
                </a:r>
                <a:endParaRPr 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100" name="CasellaDiTesto 99"/>
              <p:cNvSpPr txBox="1"/>
              <p:nvPr/>
            </p:nvSpPr>
            <p:spPr>
              <a:xfrm>
                <a:off x="1308875" y="2175247"/>
                <a:ext cx="11300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ja-JP" sz="2400" dirty="0" err="1" smtClean="0">
                    <a:solidFill>
                      <a:srgbClr val="FF0000"/>
                    </a:solidFill>
                  </a:rPr>
                  <a:t>yonpun</a:t>
                </a:r>
                <a:endParaRPr lang="it-IT" altLang="ja-JP" sz="2400" b="1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Gruppo 7"/>
            <p:cNvGrpSpPr/>
            <p:nvPr/>
          </p:nvGrpSpPr>
          <p:grpSpPr>
            <a:xfrm>
              <a:off x="372771" y="3230771"/>
              <a:ext cx="2156118" cy="702284"/>
              <a:chOff x="372771" y="2780928"/>
              <a:chExt cx="2156118" cy="702284"/>
            </a:xfrm>
          </p:grpSpPr>
          <p:sp>
            <p:nvSpPr>
              <p:cNvPr id="102" name="CasellaDiTesto 101"/>
              <p:cNvSpPr txBox="1"/>
              <p:nvPr/>
            </p:nvSpPr>
            <p:spPr>
              <a:xfrm>
                <a:off x="372771" y="2959992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it-IT" sz="2800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七分</a:t>
                </a:r>
                <a:endParaRPr 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103" name="CasellaDiTesto 102"/>
              <p:cNvSpPr txBox="1"/>
              <p:nvPr/>
            </p:nvSpPr>
            <p:spPr>
              <a:xfrm>
                <a:off x="372771" y="2780928"/>
                <a:ext cx="970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it-IT" sz="1400" b="1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ななぷん</a:t>
                </a:r>
                <a:endParaRPr 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104" name="CasellaDiTesto 103"/>
              <p:cNvSpPr txBox="1"/>
              <p:nvPr/>
            </p:nvSpPr>
            <p:spPr>
              <a:xfrm>
                <a:off x="1308875" y="3021547"/>
                <a:ext cx="12200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ja-JP" sz="2400" dirty="0" err="1" smtClean="0">
                    <a:solidFill>
                      <a:srgbClr val="FF0000"/>
                    </a:solidFill>
                  </a:rPr>
                  <a:t>nanafun</a:t>
                </a:r>
                <a:endParaRPr lang="it-IT" altLang="ja-JP" sz="2400" b="1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Gruppo 6"/>
            <p:cNvGrpSpPr/>
            <p:nvPr/>
          </p:nvGrpSpPr>
          <p:grpSpPr>
            <a:xfrm>
              <a:off x="323528" y="4142872"/>
              <a:ext cx="2077763" cy="702284"/>
              <a:chOff x="478013" y="3573016"/>
              <a:chExt cx="2077763" cy="702284"/>
            </a:xfrm>
          </p:grpSpPr>
          <p:sp>
            <p:nvSpPr>
              <p:cNvPr id="105" name="CasellaDiTesto 104"/>
              <p:cNvSpPr txBox="1"/>
              <p:nvPr/>
            </p:nvSpPr>
            <p:spPr>
              <a:xfrm>
                <a:off x="478013" y="3752080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it-IT" sz="2800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八分</a:t>
                </a:r>
                <a:endParaRPr 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106" name="CasellaDiTesto 105"/>
              <p:cNvSpPr txBox="1"/>
              <p:nvPr/>
            </p:nvSpPr>
            <p:spPr>
              <a:xfrm>
                <a:off x="478013" y="3573016"/>
                <a:ext cx="970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it-IT" sz="1400" b="1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はっぷん</a:t>
                </a:r>
                <a:endParaRPr 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107" name="CasellaDiTesto 106"/>
              <p:cNvSpPr txBox="1"/>
              <p:nvPr/>
            </p:nvSpPr>
            <p:spPr>
              <a:xfrm>
                <a:off x="1414117" y="3813635"/>
                <a:ext cx="11416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ja-JP" sz="2400" dirty="0" err="1" smtClean="0">
                    <a:solidFill>
                      <a:srgbClr val="FF0000"/>
                    </a:solidFill>
                  </a:rPr>
                  <a:t>happun</a:t>
                </a:r>
                <a:endParaRPr lang="it-IT" altLang="ja-JP" sz="2400" b="1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uppo 3"/>
            <p:cNvGrpSpPr/>
            <p:nvPr/>
          </p:nvGrpSpPr>
          <p:grpSpPr>
            <a:xfrm>
              <a:off x="323528" y="5054973"/>
              <a:ext cx="2096055" cy="702284"/>
              <a:chOff x="459721" y="4382900"/>
              <a:chExt cx="2096055" cy="702284"/>
            </a:xfrm>
          </p:grpSpPr>
          <p:sp>
            <p:nvSpPr>
              <p:cNvPr id="108" name="CasellaDiTesto 107"/>
              <p:cNvSpPr txBox="1"/>
              <p:nvPr/>
            </p:nvSpPr>
            <p:spPr>
              <a:xfrm>
                <a:off x="575796" y="4561964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it-IT" sz="2800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九分</a:t>
                </a:r>
                <a:endParaRPr 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109" name="CasellaDiTesto 108"/>
              <p:cNvSpPr txBox="1"/>
              <p:nvPr/>
            </p:nvSpPr>
            <p:spPr>
              <a:xfrm>
                <a:off x="459721" y="4382900"/>
                <a:ext cx="11742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it-IT" sz="1400" b="1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きゅうぷん</a:t>
                </a:r>
                <a:endParaRPr 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110" name="CasellaDiTesto 109"/>
              <p:cNvSpPr txBox="1"/>
              <p:nvPr/>
            </p:nvSpPr>
            <p:spPr>
              <a:xfrm>
                <a:off x="1511900" y="4623519"/>
                <a:ext cx="1043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ja-JP" sz="2400" dirty="0" err="1" smtClean="0">
                    <a:solidFill>
                      <a:srgbClr val="FF0000"/>
                    </a:solidFill>
                  </a:rPr>
                  <a:t>kyūfun</a:t>
                </a:r>
                <a:endParaRPr lang="it-IT" altLang="ja-JP" sz="2400" b="1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" name="Gruppo 2"/>
            <p:cNvGrpSpPr/>
            <p:nvPr/>
          </p:nvGrpSpPr>
          <p:grpSpPr>
            <a:xfrm>
              <a:off x="395536" y="5967076"/>
              <a:ext cx="2060729" cy="702284"/>
              <a:chOff x="395536" y="5967076"/>
              <a:chExt cx="2060729" cy="702284"/>
            </a:xfrm>
          </p:grpSpPr>
          <p:sp>
            <p:nvSpPr>
              <p:cNvPr id="111" name="CasellaDiTesto 110"/>
              <p:cNvSpPr txBox="1"/>
              <p:nvPr/>
            </p:nvSpPr>
            <p:spPr>
              <a:xfrm>
                <a:off x="452240" y="6146140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it-IT" sz="2800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十分</a:t>
                </a:r>
                <a:endParaRPr 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112" name="CasellaDiTesto 111"/>
              <p:cNvSpPr txBox="1"/>
              <p:nvPr/>
            </p:nvSpPr>
            <p:spPr>
              <a:xfrm>
                <a:off x="395536" y="5967076"/>
                <a:ext cx="1202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it-IT" sz="1400" b="1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じゅっぷん</a:t>
                </a:r>
                <a:endParaRPr 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  <p:sp>
            <p:nvSpPr>
              <p:cNvPr id="113" name="CasellaDiTesto 112"/>
              <p:cNvSpPr txBox="1"/>
              <p:nvPr/>
            </p:nvSpPr>
            <p:spPr>
              <a:xfrm>
                <a:off x="1388344" y="6207695"/>
                <a:ext cx="10679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ja-JP" sz="2400" dirty="0" err="1" smtClean="0">
                    <a:solidFill>
                      <a:srgbClr val="FF0000"/>
                    </a:solidFill>
                  </a:rPr>
                  <a:t>juppun</a:t>
                </a:r>
                <a:endParaRPr lang="it-IT" altLang="ja-JP" sz="2400" b="1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15" name="CasellaDiTesto 114"/>
          <p:cNvSpPr txBox="1"/>
          <p:nvPr/>
        </p:nvSpPr>
        <p:spPr>
          <a:xfrm>
            <a:off x="323528" y="3285565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午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前八時</a:t>
            </a:r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十五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分前です。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395803" y="3088705"/>
            <a:ext cx="3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671369" y="3088705"/>
            <a:ext cx="56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ぜん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9" name="CasellaDiTesto 118"/>
          <p:cNvSpPr txBox="1"/>
          <p:nvPr/>
        </p:nvSpPr>
        <p:spPr>
          <a:xfrm>
            <a:off x="1066849" y="3088705"/>
            <a:ext cx="727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はちじ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0" name="CasellaDiTesto 119"/>
          <p:cNvSpPr txBox="1"/>
          <p:nvPr/>
        </p:nvSpPr>
        <p:spPr>
          <a:xfrm>
            <a:off x="1738293" y="3068960"/>
            <a:ext cx="130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じゅうごふん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2831609" y="3068960"/>
            <a:ext cx="55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2" name="CasellaDiTesto 121"/>
          <p:cNvSpPr txBox="1"/>
          <p:nvPr/>
        </p:nvSpPr>
        <p:spPr>
          <a:xfrm>
            <a:off x="395536" y="3750816"/>
            <a:ext cx="4238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err="1" smtClean="0"/>
              <a:t>Gozen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hachiji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jūgofun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mae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desu</a:t>
            </a:r>
            <a:r>
              <a:rPr lang="it-IT" altLang="ja-JP" sz="2400" dirty="0" smtClean="0"/>
              <a:t>.</a:t>
            </a:r>
          </a:p>
        </p:txBody>
      </p:sp>
      <p:sp>
        <p:nvSpPr>
          <p:cNvPr id="123" name="CasellaDiTesto 122"/>
          <p:cNvSpPr txBox="1"/>
          <p:nvPr/>
        </p:nvSpPr>
        <p:spPr>
          <a:xfrm>
            <a:off x="383337" y="4139208"/>
            <a:ext cx="3865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Sono le otto meno un quarto.</a:t>
            </a:r>
          </a:p>
        </p:txBody>
      </p:sp>
      <p:sp>
        <p:nvSpPr>
          <p:cNvPr id="124" name="CasellaDiTesto 123"/>
          <p:cNvSpPr txBox="1"/>
          <p:nvPr/>
        </p:nvSpPr>
        <p:spPr>
          <a:xfrm>
            <a:off x="383337" y="5210036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午後九時二十八分です。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5" name="CasellaDiTesto 124"/>
          <p:cNvSpPr txBox="1"/>
          <p:nvPr/>
        </p:nvSpPr>
        <p:spPr>
          <a:xfrm>
            <a:off x="455612" y="5013176"/>
            <a:ext cx="3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1471546" y="5013176"/>
            <a:ext cx="373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8" name="CasellaDiTesto 127"/>
          <p:cNvSpPr txBox="1"/>
          <p:nvPr/>
        </p:nvSpPr>
        <p:spPr>
          <a:xfrm>
            <a:off x="1862101" y="4993431"/>
            <a:ext cx="379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2054825" y="4993431"/>
            <a:ext cx="739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0" name="CasellaDiTesto 129"/>
          <p:cNvSpPr txBox="1"/>
          <p:nvPr/>
        </p:nvSpPr>
        <p:spPr>
          <a:xfrm>
            <a:off x="443146" y="5675287"/>
            <a:ext cx="359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/>
              <a:t>Gogo </a:t>
            </a:r>
            <a:r>
              <a:rPr lang="it-IT" altLang="ja-JP" sz="2400" dirty="0" err="1" smtClean="0"/>
              <a:t>kuji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nijūhappun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desu</a:t>
            </a:r>
            <a:r>
              <a:rPr lang="it-IT" altLang="ja-JP" sz="2400" dirty="0" smtClean="0"/>
              <a:t>.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443146" y="6063679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Sono le 21:28</a:t>
            </a:r>
          </a:p>
        </p:txBody>
      </p:sp>
      <p:sp>
        <p:nvSpPr>
          <p:cNvPr id="132" name="CasellaDiTesto 131"/>
          <p:cNvSpPr txBox="1"/>
          <p:nvPr/>
        </p:nvSpPr>
        <p:spPr>
          <a:xfrm>
            <a:off x="792411" y="5013176"/>
            <a:ext cx="3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3" name="CasellaDiTesto 132"/>
          <p:cNvSpPr txBox="1"/>
          <p:nvPr/>
        </p:nvSpPr>
        <p:spPr>
          <a:xfrm>
            <a:off x="1124681" y="5013176"/>
            <a:ext cx="373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4" name="CasellaDiTesto 133"/>
          <p:cNvSpPr txBox="1"/>
          <p:nvPr/>
        </p:nvSpPr>
        <p:spPr>
          <a:xfrm>
            <a:off x="2594321" y="4993431"/>
            <a:ext cx="89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はっぷん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Parentesi graffa aperta 13"/>
          <p:cNvSpPr/>
          <p:nvPr/>
        </p:nvSpPr>
        <p:spPr>
          <a:xfrm>
            <a:off x="5436096" y="476672"/>
            <a:ext cx="576064" cy="6192688"/>
          </a:xfrm>
          <a:prstGeom prst="leftBrace">
            <a:avLst>
              <a:gd name="adj1" fmla="val 53615"/>
              <a:gd name="adj2" fmla="val 3000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1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4"/>
            <a:ext cx="9143999" cy="68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2562284"/>
            <a:ext cx="86764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valdi" panose="03020602050506090804" pitchFamily="66" charset="0"/>
              </a:rPr>
              <a:t>Grazie dell’attenzione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o 59"/>
          <p:cNvGrpSpPr/>
          <p:nvPr/>
        </p:nvGrpSpPr>
        <p:grpSpPr>
          <a:xfrm>
            <a:off x="683568" y="1660738"/>
            <a:ext cx="7632848" cy="1552238"/>
            <a:chOff x="683568" y="148570"/>
            <a:chExt cx="7632848" cy="1552238"/>
          </a:xfrm>
        </p:grpSpPr>
        <p:sp>
          <p:nvSpPr>
            <p:cNvPr id="55" name="Rettangolo 54"/>
            <p:cNvSpPr/>
            <p:nvPr/>
          </p:nvSpPr>
          <p:spPr>
            <a:xfrm>
              <a:off x="683568" y="158152"/>
              <a:ext cx="7632848" cy="154265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944272" y="817906"/>
              <a:ext cx="545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>
                  <a:solidFill>
                    <a:srgbClr val="FF0000"/>
                  </a:solidFill>
                </a:rPr>
                <a:t>×</a:t>
              </a:r>
              <a:endParaRPr lang="it-IT" altLang="ja-JP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842373" y="417438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B1</a:t>
              </a:r>
              <a:endParaRPr lang="it-IT" altLang="ja-JP" sz="2800" b="1" dirty="0" smtClean="0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137418" y="858197"/>
              <a:ext cx="12907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err="1" smtClean="0"/>
                <a:t>ichidan</a:t>
              </a:r>
              <a:r>
                <a:rPr lang="it-IT" altLang="ja-JP" sz="2000" dirty="0" smtClean="0"/>
                <a:t>: </a:t>
              </a:r>
              <a:r>
                <a:rPr lang="it-IT" altLang="ja-JP" sz="2000" dirty="0" err="1" smtClean="0"/>
                <a:t>ru</a:t>
              </a:r>
              <a:endParaRPr lang="it-IT" altLang="ja-JP" sz="2000" dirty="0" smtClean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683568" y="1228690"/>
              <a:ext cx="1803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err="1" smtClean="0"/>
                <a:t>godan</a:t>
              </a:r>
              <a:r>
                <a:rPr lang="it-IT" altLang="ja-JP" sz="2000" dirty="0" smtClean="0"/>
                <a:t>: vocale </a:t>
              </a:r>
              <a:r>
                <a:rPr lang="it-IT" altLang="ja-JP" sz="2000" b="1" dirty="0" smtClean="0"/>
                <a:t>a</a:t>
              </a:r>
              <a:endParaRPr lang="it-IT" altLang="ja-JP" sz="2000" b="1" dirty="0" smtClean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915816" y="148570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nai</a:t>
              </a:r>
              <a:endParaRPr lang="it-IT" altLang="ja-JP" sz="2800" b="1" dirty="0" smtClean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923318" y="580618"/>
              <a:ext cx="2499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naide </a:t>
              </a:r>
              <a:r>
                <a:rPr lang="it-IT" altLang="ja-JP" sz="2800" b="1" dirty="0" err="1" smtClean="0"/>
                <a:t>kudasai</a:t>
              </a:r>
              <a:endParaRPr lang="it-IT" altLang="ja-JP" sz="2800" b="1" dirty="0" smtClean="0"/>
            </a:p>
          </p:txBody>
        </p:sp>
        <p:sp>
          <p:nvSpPr>
            <p:cNvPr id="23" name="Parentesi graffa aperta 22"/>
            <p:cNvSpPr/>
            <p:nvPr/>
          </p:nvSpPr>
          <p:spPr>
            <a:xfrm>
              <a:off x="2555776" y="220578"/>
              <a:ext cx="432048" cy="1408222"/>
            </a:xfrm>
            <a:prstGeom prst="leftBrace">
              <a:avLst>
                <a:gd name="adj1" fmla="val 30004"/>
                <a:gd name="adj2" fmla="val 30004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2923318" y="1065510"/>
              <a:ext cx="3030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rareru</a:t>
              </a:r>
              <a:r>
                <a:rPr lang="it-IT" altLang="ja-JP" sz="2800" b="1" dirty="0" smtClean="0"/>
                <a:t> </a:t>
              </a:r>
              <a:r>
                <a:rPr lang="it-IT" altLang="ja-JP" sz="2800" i="1" dirty="0" smtClean="0"/>
                <a:t>(v. </a:t>
              </a:r>
              <a:r>
                <a:rPr lang="it-IT" altLang="ja-JP" sz="2800" i="1" dirty="0" err="1" smtClean="0"/>
                <a:t>ichidan</a:t>
              </a:r>
              <a:r>
                <a:rPr lang="it-IT" altLang="ja-JP" sz="2800" i="1" dirty="0" smtClean="0"/>
                <a:t>)</a:t>
              </a:r>
              <a:endParaRPr lang="it-IT" altLang="ja-JP" sz="2800" i="1" dirty="0" smtClean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3857326" y="188640"/>
              <a:ext cx="18775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negazione piana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358794" y="652626"/>
              <a:ext cx="2827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richiesta gentile negativa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5921023" y="1124744"/>
              <a:ext cx="1271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potenziale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683568" y="3501008"/>
            <a:ext cx="7632848" cy="2016224"/>
            <a:chOff x="683568" y="1628800"/>
            <a:chExt cx="7632848" cy="2016224"/>
          </a:xfrm>
        </p:grpSpPr>
        <p:sp>
          <p:nvSpPr>
            <p:cNvPr id="56" name="Rettangolo 55"/>
            <p:cNvSpPr/>
            <p:nvPr/>
          </p:nvSpPr>
          <p:spPr>
            <a:xfrm>
              <a:off x="683568" y="1700808"/>
              <a:ext cx="7632848" cy="194421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944272" y="2258066"/>
              <a:ext cx="545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>
                  <a:solidFill>
                    <a:srgbClr val="FF0000"/>
                  </a:solidFill>
                </a:rPr>
                <a:t>×</a:t>
              </a:r>
              <a:endParaRPr lang="it-IT" altLang="ja-JP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842373" y="1857598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B2</a:t>
              </a:r>
              <a:endParaRPr lang="it-IT" altLang="ja-JP" sz="2800" b="1" dirty="0" smtClean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137418" y="2298357"/>
              <a:ext cx="12907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err="1" smtClean="0"/>
                <a:t>ichidan</a:t>
              </a:r>
              <a:r>
                <a:rPr lang="it-IT" altLang="ja-JP" sz="2000" dirty="0" smtClean="0"/>
                <a:t>: </a:t>
              </a:r>
              <a:r>
                <a:rPr lang="it-IT" altLang="ja-JP" sz="2000" dirty="0" err="1" smtClean="0"/>
                <a:t>ru</a:t>
              </a:r>
              <a:endParaRPr lang="it-IT" altLang="ja-JP" sz="2000" dirty="0" smtClean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83568" y="2668850"/>
              <a:ext cx="1803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err="1" smtClean="0"/>
                <a:t>godan</a:t>
              </a:r>
              <a:r>
                <a:rPr lang="it-IT" altLang="ja-JP" sz="2000" dirty="0" smtClean="0"/>
                <a:t>: vocale </a:t>
              </a:r>
              <a:r>
                <a:rPr lang="it-IT" altLang="ja-JP" sz="2000" b="1" dirty="0" smtClean="0"/>
                <a:t>i</a:t>
              </a:r>
              <a:endParaRPr lang="it-IT" altLang="ja-JP" sz="2000" b="1" dirty="0" smtClean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987824" y="1628800"/>
              <a:ext cx="1250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masu</a:t>
              </a:r>
              <a:endParaRPr lang="it-IT" altLang="ja-JP" sz="2800" b="1" dirty="0" smtClean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987824" y="2060848"/>
              <a:ext cx="83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tai</a:t>
              </a:r>
              <a:endParaRPr lang="it-IT" altLang="ja-JP" sz="2800" b="1" dirty="0" smtClean="0"/>
            </a:p>
          </p:txBody>
        </p:sp>
        <p:sp>
          <p:nvSpPr>
            <p:cNvPr id="27" name="Parentesi graffa aperta 26"/>
            <p:cNvSpPr/>
            <p:nvPr/>
          </p:nvSpPr>
          <p:spPr>
            <a:xfrm>
              <a:off x="2555776" y="1772816"/>
              <a:ext cx="432048" cy="1728192"/>
            </a:xfrm>
            <a:prstGeom prst="leftBrace">
              <a:avLst>
                <a:gd name="adj1" fmla="val 30004"/>
                <a:gd name="adj2" fmla="val 2578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987824" y="2977788"/>
              <a:ext cx="1996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tagatte</a:t>
              </a:r>
              <a:r>
                <a:rPr lang="it-IT" altLang="ja-JP" sz="2800" b="1" dirty="0" smtClean="0"/>
                <a:t> </a:t>
              </a:r>
              <a:r>
                <a:rPr lang="it-IT" altLang="ja-JP" sz="2800" b="1" dirty="0" err="1" smtClean="0"/>
                <a:t>iru</a:t>
              </a:r>
              <a:endParaRPr lang="it-IT" altLang="ja-JP" sz="2800" b="1" dirty="0" smtClean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2987824" y="2516260"/>
              <a:ext cx="1564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takunai</a:t>
              </a:r>
              <a:endParaRPr lang="it-IT" altLang="ja-JP" sz="2800" b="1" dirty="0" smtClean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4211960" y="1700808"/>
              <a:ext cx="1683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forma cortese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3923928" y="2132856"/>
              <a:ext cx="1469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desiderativo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4499992" y="2564904"/>
              <a:ext cx="1997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desiderativo </a:t>
              </a:r>
              <a:r>
                <a:rPr lang="it-IT" altLang="ja-JP" sz="2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neg</a:t>
              </a:r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950986" y="3028890"/>
              <a:ext cx="2080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desiderativo altrui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1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it-IT" dirty="0" smtClean="0"/>
              <a:t>Basi e forme verbali (1)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15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/>
          <p:cNvGrpSpPr/>
          <p:nvPr/>
        </p:nvGrpSpPr>
        <p:grpSpPr>
          <a:xfrm>
            <a:off x="755576" y="4293096"/>
            <a:ext cx="7632848" cy="2232248"/>
            <a:chOff x="755576" y="188640"/>
            <a:chExt cx="7632848" cy="2232248"/>
          </a:xfrm>
        </p:grpSpPr>
        <p:sp>
          <p:nvSpPr>
            <p:cNvPr id="52" name="Rettangolo 51"/>
            <p:cNvSpPr/>
            <p:nvPr/>
          </p:nvSpPr>
          <p:spPr>
            <a:xfrm>
              <a:off x="755576" y="188640"/>
              <a:ext cx="7632848" cy="2232248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732387" y="1506048"/>
              <a:ext cx="545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>
                  <a:solidFill>
                    <a:srgbClr val="FF0000"/>
                  </a:solidFill>
                </a:rPr>
                <a:t>×</a:t>
              </a:r>
              <a:endParaRPr lang="it-IT" altLang="ja-JP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482333" y="673532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B5</a:t>
              </a:r>
              <a:endParaRPr lang="it-IT" altLang="ja-JP" sz="2800" b="1" dirty="0" smtClean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923753" y="1546339"/>
              <a:ext cx="1632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err="1" smtClean="0"/>
                <a:t>ichidan</a:t>
              </a:r>
              <a:r>
                <a:rPr lang="it-IT" altLang="ja-JP" sz="2000" dirty="0" smtClean="0"/>
                <a:t>: </a:t>
              </a:r>
              <a:r>
                <a:rPr lang="it-IT" altLang="ja-JP" sz="2000" dirty="0" err="1" smtClean="0"/>
                <a:t>ru</a:t>
              </a:r>
              <a:r>
                <a:rPr lang="it-IT" altLang="ja-JP" sz="2000" dirty="0" smtClean="0"/>
                <a:t>, </a:t>
              </a:r>
              <a:r>
                <a:rPr lang="it-IT" altLang="ja-JP" sz="2000" b="1" dirty="0" smtClean="0"/>
                <a:t>re</a:t>
              </a:r>
              <a:endParaRPr lang="it-IT" altLang="ja-JP" sz="2000" b="1" dirty="0" smtClean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899592" y="1916832"/>
              <a:ext cx="1803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err="1" smtClean="0"/>
                <a:t>godan</a:t>
              </a:r>
              <a:r>
                <a:rPr lang="it-IT" altLang="ja-JP" sz="2000" dirty="0" smtClean="0"/>
                <a:t>: vocale </a:t>
              </a:r>
              <a:r>
                <a:rPr lang="it-IT" altLang="ja-JP" sz="2000" b="1" dirty="0" smtClean="0"/>
                <a:t>e</a:t>
              </a:r>
              <a:endParaRPr lang="it-IT" altLang="ja-JP" sz="2000" b="1" dirty="0" smtClean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2476266" y="404664"/>
              <a:ext cx="1995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ru</a:t>
              </a:r>
              <a:r>
                <a:rPr lang="it-IT" altLang="ja-JP" sz="2800" b="1" dirty="0" smtClean="0"/>
                <a:t> </a:t>
              </a:r>
              <a:r>
                <a:rPr lang="it-IT" altLang="ja-JP" sz="2800" dirty="0" smtClean="0"/>
                <a:t>(</a:t>
              </a:r>
              <a:r>
                <a:rPr lang="it-IT" altLang="ja-JP" sz="2800" i="1" dirty="0" err="1" smtClean="0"/>
                <a:t>godan</a:t>
              </a:r>
              <a:r>
                <a:rPr lang="it-IT" altLang="ja-JP" sz="2800" dirty="0" smtClean="0"/>
                <a:t>)</a:t>
              </a:r>
              <a:endParaRPr lang="it-IT" altLang="ja-JP" sz="2800" dirty="0" smtClean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2483768" y="836712"/>
              <a:ext cx="8162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ba</a:t>
              </a:r>
              <a:endParaRPr lang="it-IT" altLang="ja-JP" sz="2800" b="1" dirty="0" smtClean="0"/>
            </a:p>
          </p:txBody>
        </p:sp>
        <p:sp>
          <p:nvSpPr>
            <p:cNvPr id="37" name="Parentesi graffa aperta 36"/>
            <p:cNvSpPr/>
            <p:nvPr/>
          </p:nvSpPr>
          <p:spPr>
            <a:xfrm>
              <a:off x="2195736" y="404664"/>
              <a:ext cx="240185" cy="1027276"/>
            </a:xfrm>
            <a:prstGeom prst="leftBrace">
              <a:avLst>
                <a:gd name="adj1" fmla="val 30004"/>
                <a:gd name="adj2" fmla="val 4932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4472584" y="476672"/>
              <a:ext cx="1271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potenziale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3419872" y="908720"/>
              <a:ext cx="149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condizionale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755576" y="1052736"/>
            <a:ext cx="7632848" cy="2978580"/>
            <a:chOff x="683568" y="3645024"/>
            <a:chExt cx="7632848" cy="2978580"/>
          </a:xfrm>
        </p:grpSpPr>
        <p:sp>
          <p:nvSpPr>
            <p:cNvPr id="54" name="Rettangolo 53"/>
            <p:cNvSpPr/>
            <p:nvPr/>
          </p:nvSpPr>
          <p:spPr>
            <a:xfrm>
              <a:off x="683568" y="3645024"/>
              <a:ext cx="7632848" cy="297858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1664440" y="394583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B2a</a:t>
              </a:r>
              <a:endParaRPr lang="it-IT" altLang="ja-JP" sz="2800" b="1" dirty="0" smtClean="0"/>
            </a:p>
          </p:txBody>
        </p:sp>
        <p:grpSp>
          <p:nvGrpSpPr>
            <p:cNvPr id="56" name="Gruppo 55"/>
            <p:cNvGrpSpPr/>
            <p:nvPr/>
          </p:nvGrpSpPr>
          <p:grpSpPr>
            <a:xfrm>
              <a:off x="760982" y="4346298"/>
              <a:ext cx="1353288" cy="523220"/>
              <a:chOff x="256926" y="4346298"/>
              <a:chExt cx="1353288" cy="523220"/>
            </a:xfrm>
          </p:grpSpPr>
          <p:sp>
            <p:nvSpPr>
              <p:cNvPr id="73" name="CasellaDiTesto 72"/>
              <p:cNvSpPr txBox="1"/>
              <p:nvPr/>
            </p:nvSpPr>
            <p:spPr>
              <a:xfrm>
                <a:off x="1064872" y="4346298"/>
                <a:ext cx="5453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ja-JP" sz="2800" b="1" dirty="0" smtClean="0">
                    <a:solidFill>
                      <a:srgbClr val="FF0000"/>
                    </a:solidFill>
                  </a:rPr>
                  <a:t>×</a:t>
                </a:r>
                <a:endParaRPr lang="it-IT" altLang="ja-JP" sz="2800" b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CasellaDiTesto 73"/>
              <p:cNvSpPr txBox="1"/>
              <p:nvPr/>
            </p:nvSpPr>
            <p:spPr>
              <a:xfrm>
                <a:off x="256926" y="4386589"/>
                <a:ext cx="12907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ja-JP" sz="2000" dirty="0" err="1" smtClean="0"/>
                  <a:t>ichidan</a:t>
                </a:r>
                <a:r>
                  <a:rPr lang="it-IT" altLang="ja-JP" sz="2000" dirty="0" smtClean="0"/>
                  <a:t>: </a:t>
                </a:r>
                <a:r>
                  <a:rPr lang="it-IT" altLang="ja-JP" sz="2000" dirty="0" err="1" smtClean="0"/>
                  <a:t>ru</a:t>
                </a:r>
                <a:endParaRPr lang="it-IT" altLang="ja-JP" sz="2000" dirty="0" smtClean="0"/>
              </a:p>
            </p:txBody>
          </p:sp>
        </p:grpSp>
        <p:sp>
          <p:nvSpPr>
            <p:cNvPr id="57" name="CasellaDiTesto 56"/>
            <p:cNvSpPr txBox="1"/>
            <p:nvPr/>
          </p:nvSpPr>
          <p:spPr>
            <a:xfrm>
              <a:off x="683568" y="4786699"/>
              <a:ext cx="217950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1600" dirty="0" err="1" smtClean="0"/>
                <a:t>godan</a:t>
              </a:r>
              <a:r>
                <a:rPr lang="it-IT" altLang="ja-JP" sz="1600" dirty="0" smtClean="0"/>
                <a:t>:</a:t>
              </a:r>
            </a:p>
            <a:p>
              <a:r>
                <a:rPr lang="it-IT" altLang="ja-JP" sz="1600" b="1" dirty="0" smtClean="0"/>
                <a:t>-</a:t>
              </a:r>
              <a:r>
                <a:rPr lang="it-IT" altLang="ja-JP" sz="1600" b="1" dirty="0" err="1" smtClean="0"/>
                <a:t>ku</a:t>
              </a:r>
              <a:r>
                <a:rPr lang="it-IT" altLang="ja-JP" sz="1600" b="1" dirty="0" smtClean="0"/>
                <a:t>, -</a:t>
              </a:r>
              <a:r>
                <a:rPr lang="it-IT" altLang="ja-JP" sz="1600" b="1" dirty="0" err="1" smtClean="0"/>
                <a:t>gu</a:t>
              </a:r>
              <a:r>
                <a:rPr lang="it-IT" altLang="ja-JP" sz="1600" b="1" dirty="0" smtClean="0"/>
                <a:t>: </a:t>
              </a:r>
              <a:r>
                <a:rPr lang="it-IT" altLang="ja-JP" sz="1600" dirty="0" smtClean="0"/>
                <a:t>vocale in</a:t>
              </a:r>
              <a:r>
                <a:rPr lang="it-IT" altLang="ja-JP" sz="1600" b="1" dirty="0" smtClean="0"/>
                <a:t> i</a:t>
              </a:r>
            </a:p>
            <a:p>
              <a:r>
                <a:rPr lang="it-IT" altLang="ja-JP" sz="1600" b="1" dirty="0" smtClean="0"/>
                <a:t>-su: </a:t>
              </a:r>
              <a:r>
                <a:rPr lang="it-IT" altLang="ja-JP" sz="1600" b="1" dirty="0" err="1" smtClean="0"/>
                <a:t>shi</a:t>
              </a:r>
              <a:endParaRPr lang="it-IT" altLang="ja-JP" sz="1600" b="1" dirty="0" smtClean="0"/>
            </a:p>
            <a:p>
              <a:r>
                <a:rPr lang="it-IT" altLang="ja-JP" sz="1600" b="1" dirty="0" smtClean="0"/>
                <a:t>-</a:t>
              </a:r>
              <a:r>
                <a:rPr lang="it-IT" altLang="ja-JP" sz="1600" b="1" dirty="0" err="1" smtClean="0"/>
                <a:t>t</a:t>
              </a:r>
              <a:r>
                <a:rPr lang="it-IT" altLang="ja-JP" sz="1600" b="1" dirty="0" err="1" smtClean="0"/>
                <a:t>su</a:t>
              </a:r>
              <a:r>
                <a:rPr lang="it-IT" altLang="ja-JP" sz="1600" b="1" dirty="0" smtClean="0"/>
                <a:t>, -</a:t>
              </a:r>
              <a:r>
                <a:rPr lang="it-IT" altLang="ja-JP" sz="1600" b="1" dirty="0" err="1" smtClean="0"/>
                <a:t>ru</a:t>
              </a:r>
              <a:r>
                <a:rPr lang="it-IT" altLang="ja-JP" sz="1600" b="1" dirty="0" smtClean="0"/>
                <a:t>, -u, </a:t>
              </a:r>
              <a:r>
                <a:rPr lang="it-IT" altLang="ja-JP" sz="1600" b="1" dirty="0" err="1" smtClean="0">
                  <a:solidFill>
                    <a:srgbClr val="FF0000"/>
                  </a:solidFill>
                </a:rPr>
                <a:t>iku</a:t>
              </a:r>
              <a:r>
                <a:rPr lang="it-IT" altLang="ja-JP" sz="1600" b="1" dirty="0" smtClean="0">
                  <a:solidFill>
                    <a:srgbClr val="FF0000"/>
                  </a:solidFill>
                </a:rPr>
                <a:t>: </a:t>
              </a:r>
              <a:r>
                <a:rPr lang="it-IT" altLang="ja-JP" sz="1600" b="1" dirty="0" smtClean="0"/>
                <a:t>doppia</a:t>
              </a:r>
            </a:p>
            <a:p>
              <a:r>
                <a:rPr lang="it-IT" altLang="ja-JP" sz="1600" b="1" dirty="0" smtClean="0"/>
                <a:t>-nu, -</a:t>
              </a:r>
              <a:r>
                <a:rPr lang="it-IT" altLang="ja-JP" sz="1600" b="1" dirty="0" err="1" smtClean="0"/>
                <a:t>bu</a:t>
              </a:r>
              <a:r>
                <a:rPr lang="it-IT" altLang="ja-JP" sz="1600" b="1" dirty="0" smtClean="0"/>
                <a:t>, -mu: n</a:t>
              </a:r>
              <a:endParaRPr lang="it-IT" altLang="ja-JP" sz="1600" b="1" dirty="0" smtClean="0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2987824" y="3717032"/>
              <a:ext cx="7453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ta</a:t>
              </a:r>
              <a:endParaRPr lang="it-IT" altLang="ja-JP" sz="2800" b="1" dirty="0" smtClean="0"/>
            </a:p>
          </p:txBody>
        </p:sp>
        <p:sp>
          <p:nvSpPr>
            <p:cNvPr id="59" name="Parentesi graffa aperta 58"/>
            <p:cNvSpPr/>
            <p:nvPr/>
          </p:nvSpPr>
          <p:spPr>
            <a:xfrm>
              <a:off x="2555776" y="3734808"/>
              <a:ext cx="432048" cy="1854432"/>
            </a:xfrm>
            <a:prstGeom prst="leftBrace">
              <a:avLst>
                <a:gd name="adj1" fmla="val 30004"/>
                <a:gd name="adj2" fmla="val 30004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2987824" y="5066020"/>
              <a:ext cx="7453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te</a:t>
              </a:r>
              <a:endParaRPr lang="it-IT" altLang="ja-JP" sz="2800" b="1" dirty="0" smtClean="0"/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4067944" y="4725144"/>
              <a:ext cx="1586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kudasai</a:t>
              </a:r>
              <a:endParaRPr lang="it-IT" altLang="ja-JP" sz="2800" b="1" dirty="0" smtClean="0"/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4093261" y="5204076"/>
              <a:ext cx="1188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mo</a:t>
              </a:r>
              <a:r>
                <a:rPr lang="it-IT" altLang="ja-JP" sz="2800" b="1" dirty="0" smtClean="0"/>
                <a:t> ii</a:t>
              </a:r>
              <a:endParaRPr lang="it-IT" altLang="ja-JP" sz="2800" b="1" dirty="0" smtClean="0"/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4093261" y="5685740"/>
              <a:ext cx="854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iru</a:t>
              </a:r>
              <a:endParaRPr lang="it-IT" altLang="ja-JP" sz="2800" b="1" dirty="0" smtClean="0"/>
            </a:p>
          </p:txBody>
        </p:sp>
        <p:sp>
          <p:nvSpPr>
            <p:cNvPr id="64" name="Parentesi graffa aperta 63"/>
            <p:cNvSpPr/>
            <p:nvPr/>
          </p:nvSpPr>
          <p:spPr>
            <a:xfrm>
              <a:off x="3779912" y="4725144"/>
              <a:ext cx="432048" cy="1835006"/>
            </a:xfrm>
            <a:prstGeom prst="leftBrace">
              <a:avLst>
                <a:gd name="adj1" fmla="val 30004"/>
                <a:gd name="adj2" fmla="val 33793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2987824" y="4201924"/>
              <a:ext cx="1043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tara</a:t>
              </a:r>
              <a:endParaRPr lang="it-IT" altLang="ja-JP" sz="2800" b="1" dirty="0" smtClean="0"/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4067944" y="6100384"/>
              <a:ext cx="930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smtClean="0"/>
                <a:t>+ </a:t>
              </a:r>
              <a:r>
                <a:rPr lang="it-IT" altLang="ja-JP" sz="2800" b="1" dirty="0" err="1" smtClean="0"/>
                <a:t>mo</a:t>
              </a:r>
              <a:endParaRPr lang="it-IT" altLang="ja-JP" sz="2800" b="1" dirty="0" smtClean="0"/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851920" y="3763146"/>
              <a:ext cx="2331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forma passata piana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4004320" y="4253026"/>
              <a:ext cx="149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condizionale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5652120" y="4797152"/>
              <a:ext cx="1839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richiesta gentile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5292080" y="5261138"/>
              <a:ext cx="24020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richiesta di permesso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5004048" y="5765194"/>
              <a:ext cx="205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forma progressiva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5076056" y="6165304"/>
              <a:ext cx="1294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concessiva</a:t>
              </a:r>
              <a:endParaRPr lang="it-IT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5" name="Titolo 1"/>
          <p:cNvSpPr>
            <a:spLocks noGrp="1"/>
          </p:cNvSpPr>
          <p:nvPr>
            <p:ph type="title"/>
          </p:nvPr>
        </p:nvSpPr>
        <p:spPr>
          <a:xfrm>
            <a:off x="457200" y="128035"/>
            <a:ext cx="8229600" cy="780685"/>
          </a:xfrm>
        </p:spPr>
        <p:txBody>
          <a:bodyPr>
            <a:normAutofit/>
          </a:bodyPr>
          <a:lstStyle/>
          <a:p>
            <a:r>
              <a:rPr lang="it-IT" dirty="0" smtClean="0"/>
              <a:t>Basi e forme verbali (2)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232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Prop</a:t>
            </a:r>
            <a:r>
              <a:rPr lang="it-IT" altLang="ja-JP" dirty="0" smtClean="0"/>
              <a:t>. FINALE con verbi di moto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59721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asellaDiTesto 45"/>
          <p:cNvSpPr txBox="1"/>
          <p:nvPr/>
        </p:nvSpPr>
        <p:spPr>
          <a:xfrm>
            <a:off x="2737332" y="1368349"/>
            <a:ext cx="5363060" cy="954107"/>
          </a:xfrm>
          <a:prstGeom prst="rect">
            <a:avLst/>
          </a:prstGeom>
          <a:solidFill>
            <a:srgbClr val="FCF0AA"/>
          </a:solidFill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Per esprimere un </a:t>
            </a:r>
            <a:r>
              <a:rPr lang="it-IT" altLang="ja-JP" sz="2800" b="1" dirty="0" smtClean="0"/>
              <a:t>fine o scopo</a:t>
            </a:r>
            <a:r>
              <a:rPr lang="it-IT" altLang="ja-JP" sz="2800" dirty="0" smtClean="0"/>
              <a:t> nello </a:t>
            </a:r>
            <a:r>
              <a:rPr lang="it-IT" altLang="ja-JP" sz="2800" u="sng" dirty="0" smtClean="0"/>
              <a:t>spostarsi da un luogo ad un altro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3779912" y="2591906"/>
            <a:ext cx="421114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(esco per… vado a fare… vengo per…)</a:t>
            </a:r>
          </a:p>
        </p:txBody>
      </p:sp>
    </p:spTree>
    <p:extLst>
      <p:ext uri="{BB962C8B-B14F-4D97-AF65-F5344CB8AC3E}">
        <p14:creationId xmlns:p14="http://schemas.microsoft.com/office/powerpoint/2010/main" val="19462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Prop</a:t>
            </a:r>
            <a:r>
              <a:rPr lang="it-IT" altLang="ja-JP" dirty="0" smtClean="0"/>
              <a:t>. FINALE con verbi di moto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008924" y="2132856"/>
            <a:ext cx="74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 verbi con cui si può usare questo costrutto sono: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09172" y="1268760"/>
            <a:ext cx="3311804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800"/>
            </a:lvl1pPr>
          </a:lstStyle>
          <a:p>
            <a:r>
              <a:rPr lang="it-IT" altLang="ja-JP" b="1" dirty="0" smtClean="0"/>
              <a:t>V-B2 </a:t>
            </a:r>
            <a:r>
              <a:rPr lang="it-IT" altLang="ja-JP" b="1" dirty="0"/>
              <a:t>+ </a:t>
            </a:r>
            <a:r>
              <a:rPr lang="it-IT" altLang="ja-JP" b="1" dirty="0" smtClean="0"/>
              <a:t>ni + V di moto</a:t>
            </a:r>
            <a:endParaRPr lang="it-IT" altLang="ja-JP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9441" y="28971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行く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83001" y="2897173"/>
            <a:ext cx="633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iku</a:t>
            </a:r>
            <a:endParaRPr lang="it-IT" altLang="ja-JP" sz="2800" b="1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2420790" y="2897173"/>
            <a:ext cx="12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andare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57214" y="270892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60609" y="372472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来る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68268" y="3724723"/>
            <a:ext cx="866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kuru</a:t>
            </a:r>
            <a:endParaRPr lang="it-IT" altLang="ja-JP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2517529" y="3724723"/>
            <a:ext cx="1090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venire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77097" y="353647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60609" y="45974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帰る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668268" y="4597426"/>
            <a:ext cx="100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kaeru</a:t>
            </a:r>
            <a:endParaRPr lang="it-IT" altLang="ja-JP" sz="28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2661545" y="4597426"/>
            <a:ext cx="1481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ritornare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755576" y="440917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523857" y="28971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出る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427417" y="2897173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deru</a:t>
            </a:r>
            <a:endParaRPr lang="it-IT" altLang="ja-JP" sz="2800" dirty="0" smtClean="0"/>
          </a:p>
        </p:txBody>
      </p:sp>
      <p:sp>
        <p:nvSpPr>
          <p:cNvPr id="35" name="CasellaDiTesto 34"/>
          <p:cNvSpPr txBox="1"/>
          <p:nvPr/>
        </p:nvSpPr>
        <p:spPr>
          <a:xfrm>
            <a:off x="6165206" y="2897173"/>
            <a:ext cx="104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uscire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601630" y="270892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505025" y="372472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出かける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093730" y="3724723"/>
            <a:ext cx="152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dekakeru</a:t>
            </a:r>
            <a:endParaRPr lang="it-IT" altLang="ja-JP" sz="2800" dirty="0" smtClean="0"/>
          </a:p>
        </p:txBody>
      </p:sp>
      <p:sp>
        <p:nvSpPr>
          <p:cNvPr id="39" name="CasellaDiTesto 38"/>
          <p:cNvSpPr txBox="1"/>
          <p:nvPr/>
        </p:nvSpPr>
        <p:spPr>
          <a:xfrm>
            <a:off x="7560134" y="3717032"/>
            <a:ext cx="104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uscire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4621513" y="353647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505025" y="45974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入る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412684" y="4597426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hairu</a:t>
            </a:r>
            <a:endParaRPr lang="it-IT" altLang="ja-JP" sz="2800" dirty="0" smtClean="0"/>
          </a:p>
        </p:txBody>
      </p:sp>
      <p:sp>
        <p:nvSpPr>
          <p:cNvPr id="43" name="CasellaDiTesto 42"/>
          <p:cNvSpPr txBox="1"/>
          <p:nvPr/>
        </p:nvSpPr>
        <p:spPr>
          <a:xfrm>
            <a:off x="6405961" y="4597426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entrare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499992" y="440917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63441" y="534544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寄る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671100" y="5345445"/>
            <a:ext cx="845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yoru</a:t>
            </a:r>
            <a:endParaRPr lang="it-IT" altLang="ja-JP" sz="2800" dirty="0" smtClean="0"/>
          </a:p>
        </p:txBody>
      </p:sp>
      <p:sp>
        <p:nvSpPr>
          <p:cNvPr id="48" name="CasellaDiTesto 47"/>
          <p:cNvSpPr txBox="1"/>
          <p:nvPr/>
        </p:nvSpPr>
        <p:spPr>
          <a:xfrm>
            <a:off x="2486600" y="5345445"/>
            <a:ext cx="172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passare da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845231" y="5157192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507857" y="534544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回る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5415516" y="5345445"/>
            <a:ext cx="1378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mawaru</a:t>
            </a:r>
            <a:endParaRPr lang="it-IT" altLang="ja-JP" sz="2800" dirty="0" smtClean="0"/>
          </a:p>
        </p:txBody>
      </p:sp>
      <p:sp>
        <p:nvSpPr>
          <p:cNvPr id="52" name="CasellaDiTesto 51"/>
          <p:cNvSpPr txBox="1"/>
          <p:nvPr/>
        </p:nvSpPr>
        <p:spPr>
          <a:xfrm>
            <a:off x="6879088" y="5345445"/>
            <a:ext cx="1022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girare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4502824" y="515719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5076056" y="1268760"/>
            <a:ext cx="2842125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800"/>
            </a:lvl1pPr>
          </a:lstStyle>
          <a:p>
            <a:r>
              <a:rPr lang="it-IT" altLang="ja-JP" b="1" dirty="0" smtClean="0"/>
              <a:t>N </a:t>
            </a:r>
            <a:r>
              <a:rPr lang="it-IT" altLang="ja-JP" b="1" dirty="0"/>
              <a:t>+ </a:t>
            </a:r>
            <a:r>
              <a:rPr lang="it-IT" altLang="ja-JP" b="1" dirty="0" smtClean="0"/>
              <a:t>ni + V di moto</a:t>
            </a:r>
            <a:endParaRPr lang="it-IT" altLang="ja-JP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818590" y="61461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戻る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726249" y="6146140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modoru</a:t>
            </a:r>
            <a:endParaRPr lang="it-IT" altLang="ja-JP" sz="2800" dirty="0" smtClean="0"/>
          </a:p>
        </p:txBody>
      </p:sp>
      <p:sp>
        <p:nvSpPr>
          <p:cNvPr id="56" name="CasellaDiTesto 55"/>
          <p:cNvSpPr txBox="1"/>
          <p:nvPr/>
        </p:nvSpPr>
        <p:spPr>
          <a:xfrm>
            <a:off x="3189821" y="6146140"/>
            <a:ext cx="127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tornare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813557" y="5957887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もど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Prop</a:t>
            </a:r>
            <a:r>
              <a:rPr lang="it-IT" altLang="ja-JP" dirty="0" smtClean="0"/>
              <a:t>. FINALE con verbi di moto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899592" y="120974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Attenzione che i verbi come: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65973" y="196967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歩く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869533" y="1969676"/>
            <a:ext cx="2990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aruku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(camminare)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56923" y="178142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ある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912215" y="2905780"/>
            <a:ext cx="82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走る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1835696" y="2924944"/>
            <a:ext cx="263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hashiru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(correre)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956923" y="2717527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899592" y="389472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泳ぐ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823073" y="3913892"/>
            <a:ext cx="252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oyogu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(nuotare)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899592" y="370647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899592" y="492200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Non</a:t>
            </a:r>
            <a:r>
              <a:rPr lang="it-IT" altLang="ja-JP" sz="2800" dirty="0" smtClean="0"/>
              <a:t> possono usare il costrutto appena visto, dato che in giapponese esprimono un </a:t>
            </a:r>
            <a:r>
              <a:rPr lang="it-IT" altLang="ja-JP" sz="2800" b="1" dirty="0" smtClean="0"/>
              <a:t>modo</a:t>
            </a:r>
            <a:r>
              <a:rPr lang="it-IT" altLang="ja-JP" sz="2800" dirty="0" smtClean="0"/>
              <a:t> di muoversi piuttosto che un movimento da un posto ad un altro.</a:t>
            </a:r>
          </a:p>
        </p:txBody>
      </p:sp>
    </p:spTree>
    <p:extLst>
      <p:ext uri="{BB962C8B-B14F-4D97-AF65-F5344CB8AC3E}">
        <p14:creationId xmlns:p14="http://schemas.microsoft.com/office/powerpoint/2010/main" val="11171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830" y="181996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Prop</a:t>
            </a:r>
            <a:r>
              <a:rPr lang="it-IT" altLang="ja-JP" dirty="0" smtClean="0"/>
              <a:t>. FINALE con verbi di moto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1037205" y="980728"/>
            <a:ext cx="74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</a:t>
            </a:r>
            <a:r>
              <a:rPr lang="it-IT" altLang="ja-JP" sz="2800" dirty="0" smtClean="0"/>
              <a:t>: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1023724" y="1925607"/>
            <a:ext cx="484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映画を見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に行きま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しょう。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023725" y="2501671"/>
            <a:ext cx="357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Eiga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mi ni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ikimashō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023725" y="3077735"/>
            <a:ext cx="463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Dai, andiamo a vedere un film.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971600" y="170080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えい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843808" y="1709002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043608" y="4345940"/>
            <a:ext cx="347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買い物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行きます。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1043608" y="4922004"/>
            <a:ext cx="311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Kaimono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ni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ikimasu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1043608" y="5498068"/>
            <a:ext cx="3338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Vado a (fare) acquisti.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1711563" y="412114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もの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2523547" y="4129335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063491" y="4129335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か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468568" y="1700808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が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164888" y="1700808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み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830" y="181996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Prop</a:t>
            </a:r>
            <a:r>
              <a:rPr lang="it-IT" altLang="ja-JP" dirty="0" smtClean="0"/>
              <a:t>. FINALE con verbi di moto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1008925" y="980728"/>
            <a:ext cx="74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</a:t>
            </a:r>
            <a:r>
              <a:rPr lang="it-IT" altLang="ja-JP" sz="2800" dirty="0" smtClean="0"/>
              <a:t>: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1023724" y="1925607"/>
            <a:ext cx="484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友達が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君に会いに来た。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023725" y="2501671"/>
            <a:ext cx="4633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Tomodachi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kimi</a:t>
            </a:r>
            <a:r>
              <a:rPr lang="it-IT" altLang="ja-JP" sz="2800" dirty="0" smtClean="0"/>
              <a:t> ni </a:t>
            </a:r>
            <a:r>
              <a:rPr lang="it-IT" altLang="ja-JP" sz="2800" dirty="0" smtClean="0">
                <a:solidFill>
                  <a:srgbClr val="FF0000"/>
                </a:solidFill>
              </a:rPr>
              <a:t>ai ni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023725" y="3077735"/>
            <a:ext cx="443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amico è venuto a trovarti.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1403648" y="170080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だち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863704" y="1709002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999860" y="170900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とも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971600" y="43459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鈴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木さんは昼ご飯を食べにうちへ帰った。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1043608" y="4922004"/>
            <a:ext cx="7449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Suzuki-san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hirugohan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tabe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ni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uchi</a:t>
            </a:r>
            <a:r>
              <a:rPr lang="it-IT" altLang="ja-JP" sz="2800" dirty="0" smtClean="0"/>
              <a:t> e </a:t>
            </a:r>
            <a:r>
              <a:rPr lang="it-IT" altLang="ja-JP" sz="2800" dirty="0" err="1" smtClean="0"/>
              <a:t>kaetta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1043608" y="5498068"/>
            <a:ext cx="656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sig. Suzuki è ritornato a casa per pranzare.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965859" y="412114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すず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2728052" y="412114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ひる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403648" y="4129335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23728" y="170080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きみ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31016" y="1714984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419872" y="412933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231856" y="4129335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88266" y="412933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5259</TotalTime>
  <Words>1675</Words>
  <Application>Microsoft Office PowerPoint</Application>
  <PresentationFormat>Presentazione su schermo (4:3)</PresentationFormat>
  <Paragraphs>415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1_Tema di Office</vt:lpstr>
      <vt:lpstr>Introduzione alla lingua giapponese</vt:lpstr>
      <vt:lpstr>Ripasso</vt:lpstr>
      <vt:lpstr>Basi e forme verbali (1)</vt:lpstr>
      <vt:lpstr>Basi e forme verbali (2)</vt:lpstr>
      <vt:lpstr>Prop. FINALE con verbi di moto</vt:lpstr>
      <vt:lpstr>Prop. FINALE con verbi di moto</vt:lpstr>
      <vt:lpstr>Prop. FINALE con verbi di moto</vt:lpstr>
      <vt:lpstr>Prop. FINALE con verbi di moto</vt:lpstr>
      <vt:lpstr>Prop. FINALE con verbi di moto</vt:lpstr>
      <vt:lpstr>Prop. FINALE con verbi di moto</vt:lpstr>
      <vt:lpstr>Prop. FINALE con verbi di moto</vt:lpstr>
      <vt:lpstr>NODA</vt:lpstr>
      <vt:lpstr>NODA</vt:lpstr>
      <vt:lpstr>Noda</vt:lpstr>
      <vt:lpstr>Noda</vt:lpstr>
      <vt:lpstr>Noda</vt:lpstr>
      <vt:lpstr>Noda</vt:lpstr>
      <vt:lpstr>Noda</vt:lpstr>
      <vt:lpstr>Presentazione standard di PowerPoint</vt:lpstr>
      <vt:lpstr>Frasi utili</vt:lpstr>
      <vt:lpstr>Frasi utili</vt:lpstr>
      <vt:lpstr>Ore</vt:lpstr>
      <vt:lpstr>Minuti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lingua giapponese</dc:title>
  <dc:creator>.</dc:creator>
  <cp:lastModifiedBy>Massimo Borri</cp:lastModifiedBy>
  <cp:revision>446</cp:revision>
  <dcterms:created xsi:type="dcterms:W3CDTF">2013-09-02T15:43:57Z</dcterms:created>
  <dcterms:modified xsi:type="dcterms:W3CDTF">2014-04-24T08:47:02Z</dcterms:modified>
</cp:coreProperties>
</file>