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8" r:id="rId2"/>
    <p:sldId id="341" r:id="rId3"/>
    <p:sldId id="377" r:id="rId4"/>
    <p:sldId id="378" r:id="rId5"/>
    <p:sldId id="382" r:id="rId6"/>
    <p:sldId id="372" r:id="rId7"/>
    <p:sldId id="374" r:id="rId8"/>
    <p:sldId id="375" r:id="rId9"/>
    <p:sldId id="383" r:id="rId10"/>
    <p:sldId id="384" r:id="rId11"/>
    <p:sldId id="385" r:id="rId12"/>
    <p:sldId id="386" r:id="rId13"/>
    <p:sldId id="387" r:id="rId14"/>
    <p:sldId id="388" r:id="rId15"/>
    <p:sldId id="371" r:id="rId16"/>
    <p:sldId id="330" r:id="rId17"/>
    <p:sldId id="33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EB4"/>
    <a:srgbClr val="FCF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8571" autoAdjust="0"/>
  </p:normalViewPr>
  <p:slideViewPr>
    <p:cSldViewPr>
      <p:cViewPr>
        <p:scale>
          <a:sx n="100" d="100"/>
          <a:sy n="100" d="100"/>
        </p:scale>
        <p:origin x="-198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159ED-F41F-46F2-81D6-7296C705B631}" type="datetimeFigureOut">
              <a:rPr lang="it-IT" smtClean="0"/>
              <a:t>27/12/2013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5BF1-35B8-4CC1-8294-D0BC0E12D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26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27/12/2013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27/12/2013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4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27/12/2013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9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27/12/2013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0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27/12/2013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4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27/12/2013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27/12/2013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0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27/12/2013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3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27/12/2013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5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27/12/2013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27/12/2013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7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27/12/2013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7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teach%20yourself%20japanese%2001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368218" y="1412776"/>
            <a:ext cx="4608512" cy="2650344"/>
          </a:xfrm>
          <a:prstGeom prst="roundRect">
            <a:avLst>
              <a:gd name="adj" fmla="val 84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1484784"/>
            <a:ext cx="6408712" cy="1470025"/>
          </a:xfrm>
        </p:spPr>
        <p:txBody>
          <a:bodyPr/>
          <a:lstStyle/>
          <a:p>
            <a:r>
              <a:rPr lang="it-IT" dirty="0" smtClean="0"/>
              <a:t>Introduzione alla</a:t>
            </a:r>
            <a:br>
              <a:rPr lang="it-IT" dirty="0" smtClean="0"/>
            </a:br>
            <a:r>
              <a:rPr lang="it-IT" dirty="0" smtClean="0"/>
              <a:t>lingua giapponese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314096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3600" b="1" dirty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日本語入門</a:t>
            </a:r>
            <a:endParaRPr lang="it-IT" sz="36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1880" y="297257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に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47157" y="29725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ほん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70265" y="297257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ご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58185" y="29725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にゅう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17783" y="29725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もん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1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9967"/>
            <a:ext cx="8229600" cy="858753"/>
          </a:xfrm>
        </p:spPr>
        <p:txBody>
          <a:bodyPr/>
          <a:lstStyle/>
          <a:p>
            <a:r>
              <a:rPr lang="it-IT" dirty="0" smtClean="0"/>
              <a:t>Forma potenziale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30920" y="2713792"/>
            <a:ext cx="5128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Watashi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wa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/>
              <a:t>nihongo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ga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dekimasu</a:t>
            </a:r>
            <a:r>
              <a:rPr lang="it-IT" altLang="ja-JP" sz="2800" dirty="0" smtClean="0">
                <a:solidFill>
                  <a:srgbClr val="FF0000"/>
                </a:solidFill>
              </a:rPr>
              <a:t>.</a:t>
            </a:r>
            <a:endParaRPr lang="it-IT" altLang="ja-JP" sz="2800" dirty="0" smtClean="0"/>
          </a:p>
        </p:txBody>
      </p:sp>
      <p:sp>
        <p:nvSpPr>
          <p:cNvPr id="29" name="CasellaDiTesto 28"/>
          <p:cNvSpPr txBox="1"/>
          <p:nvPr/>
        </p:nvSpPr>
        <p:spPr>
          <a:xfrm>
            <a:off x="395536" y="3265820"/>
            <a:ext cx="6738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Io </a:t>
            </a:r>
            <a:r>
              <a:rPr lang="it-IT" altLang="ja-JP" sz="2800" dirty="0" smtClean="0">
                <a:solidFill>
                  <a:srgbClr val="FF0000"/>
                </a:solidFill>
              </a:rPr>
              <a:t>conosco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il giapponese. (</a:t>
            </a:r>
            <a:r>
              <a:rPr lang="it-IT" altLang="ja-JP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Sono in grad</a:t>
            </a:r>
            <a:r>
              <a:rPr lang="it-IT" altLang="ja-JP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di…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it-IT" altLang="ja-JP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30138" y="1268759"/>
            <a:ext cx="2665730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altLang="ja-JP" sz="2800" b="1" dirty="0" smtClean="0"/>
              <a:t>X </a:t>
            </a:r>
            <a:r>
              <a:rPr lang="it-IT" altLang="ja-JP" sz="2800" b="1" dirty="0" err="1" smtClean="0"/>
              <a:t>wa</a:t>
            </a:r>
            <a:r>
              <a:rPr lang="it-IT" altLang="ja-JP" sz="2800" b="1" dirty="0" smtClean="0"/>
              <a:t> A </a:t>
            </a:r>
            <a:r>
              <a:rPr lang="it-IT" altLang="ja-JP" sz="2800" b="1" dirty="0" err="1" smtClean="0"/>
              <a:t>ga</a:t>
            </a:r>
            <a:r>
              <a:rPr lang="it-IT" altLang="ja-JP" sz="2800" b="1" dirty="0" smtClean="0"/>
              <a:t> </a:t>
            </a:r>
            <a:r>
              <a:rPr lang="it-IT" altLang="ja-JP" sz="2800" b="1" dirty="0" err="1" smtClean="0"/>
              <a:t>dekiru</a:t>
            </a:r>
            <a:endParaRPr lang="it-IT" altLang="ja-JP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274500" y="1052736"/>
            <a:ext cx="5689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A è una attività che richiede abilità, come una lingua straniera, suonare uno strumento o praticare uno sport.</a:t>
            </a:r>
            <a:endParaRPr lang="it-IT" altLang="ja-JP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4081944"/>
            <a:ext cx="3247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tenisu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ga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dekimasen</a:t>
            </a:r>
            <a:r>
              <a:rPr lang="it-IT" altLang="ja-JP" sz="2800" dirty="0" smtClean="0">
                <a:solidFill>
                  <a:srgbClr val="FF0000"/>
                </a:solidFill>
              </a:rPr>
              <a:t>.</a:t>
            </a:r>
            <a:endParaRPr lang="it-IT" altLang="ja-JP" sz="2800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388144" y="4633972"/>
            <a:ext cx="875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Non so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giocare a tennis. (</a:t>
            </a:r>
            <a:r>
              <a:rPr lang="it-IT" altLang="ja-JP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 riesco / non sono capace di…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it-IT" altLang="ja-JP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23528" y="5450096"/>
            <a:ext cx="7398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Kyō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/>
              <a:t> </a:t>
            </a:r>
            <a:r>
              <a:rPr lang="it-IT" altLang="ja-JP" sz="2800" dirty="0" smtClean="0"/>
              <a:t>ame de, </a:t>
            </a:r>
            <a:r>
              <a:rPr lang="it-IT" altLang="ja-JP" sz="2800" dirty="0" err="1" smtClean="0"/>
              <a:t>watashi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tenisu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ga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dekimasen</a:t>
            </a:r>
            <a:r>
              <a:rPr lang="it-IT" altLang="ja-JP" sz="2800" dirty="0" smtClean="0">
                <a:solidFill>
                  <a:srgbClr val="FF0000"/>
                </a:solidFill>
              </a:rPr>
              <a:t>.</a:t>
            </a:r>
            <a:endParaRPr lang="it-IT" altLang="ja-JP" sz="2800" dirty="0" smtClean="0"/>
          </a:p>
        </p:txBody>
      </p:sp>
      <p:sp>
        <p:nvSpPr>
          <p:cNvPr id="19" name="CasellaDiTesto 18"/>
          <p:cNvSpPr txBox="1"/>
          <p:nvPr/>
        </p:nvSpPr>
        <p:spPr>
          <a:xfrm>
            <a:off x="388144" y="6002124"/>
            <a:ext cx="8277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Non posso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giocare a tennis perché piove. (</a:t>
            </a:r>
            <a:r>
              <a:rPr lang="it-IT" altLang="ja-JP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 posso…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it-IT" altLang="ja-JP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9967"/>
            <a:ext cx="8229600" cy="858753"/>
          </a:xfrm>
        </p:spPr>
        <p:txBody>
          <a:bodyPr/>
          <a:lstStyle/>
          <a:p>
            <a:r>
              <a:rPr lang="it-IT" dirty="0" smtClean="0"/>
              <a:t>Forma potenziale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30920" y="2924944"/>
            <a:ext cx="6177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Kanojo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wa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/>
              <a:t>igo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wo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/>
              <a:t>utsu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koto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ga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dekimasu</a:t>
            </a:r>
            <a:r>
              <a:rPr lang="it-IT" altLang="ja-JP" sz="2800" dirty="0" smtClean="0">
                <a:solidFill>
                  <a:srgbClr val="FF0000"/>
                </a:solidFill>
              </a:rPr>
              <a:t>.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95536" y="3476972"/>
            <a:ext cx="5355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Lei </a:t>
            </a:r>
            <a:r>
              <a:rPr lang="it-IT" altLang="ja-JP" sz="2800" dirty="0" smtClean="0">
                <a:solidFill>
                  <a:srgbClr val="FF0000"/>
                </a:solidFill>
              </a:rPr>
              <a:t>sa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giocare a go. (</a:t>
            </a:r>
            <a:r>
              <a:rPr lang="it-IT" altLang="ja-JP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E’ capace </a:t>
            </a:r>
            <a:r>
              <a:rPr lang="it-IT" altLang="ja-JP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di…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it-IT" altLang="ja-JP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30138" y="1628800"/>
            <a:ext cx="5232843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altLang="ja-JP" sz="2800" b="1" dirty="0" smtClean="0"/>
              <a:t>X </a:t>
            </a:r>
            <a:r>
              <a:rPr lang="it-IT" altLang="ja-JP" sz="2800" b="1" dirty="0" err="1" smtClean="0"/>
              <a:t>wa</a:t>
            </a:r>
            <a:r>
              <a:rPr lang="it-IT" altLang="ja-JP" sz="2800" b="1" dirty="0" smtClean="0"/>
              <a:t> A (w)o V-B4 + koto </a:t>
            </a:r>
            <a:r>
              <a:rPr lang="it-IT" altLang="ja-JP" sz="2800" b="1" dirty="0" err="1" smtClean="0"/>
              <a:t>ga</a:t>
            </a:r>
            <a:r>
              <a:rPr lang="it-IT" altLang="ja-JP" sz="2800" b="1" dirty="0" smtClean="0"/>
              <a:t> </a:t>
            </a:r>
            <a:r>
              <a:rPr lang="it-IT" altLang="ja-JP" sz="2800" b="1" dirty="0" err="1" smtClean="0"/>
              <a:t>dekiru</a:t>
            </a:r>
            <a:endParaRPr lang="it-IT" altLang="ja-JP" sz="28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4513991"/>
            <a:ext cx="6730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Koko de </a:t>
            </a:r>
            <a:r>
              <a:rPr lang="it-IT" altLang="ja-JP" sz="2800" dirty="0" err="1" smtClean="0"/>
              <a:t>shashin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toru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koto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ga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dekimasen</a:t>
            </a:r>
            <a:r>
              <a:rPr lang="it-IT" altLang="ja-JP" sz="2800" dirty="0" smtClean="0">
                <a:solidFill>
                  <a:srgbClr val="FF0000"/>
                </a:solidFill>
              </a:rPr>
              <a:t>.</a:t>
            </a:r>
            <a:endParaRPr lang="it-IT" altLang="ja-JP" sz="2800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388144" y="5066019"/>
            <a:ext cx="8064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Non è permesso 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fare fotografie qui. (</a:t>
            </a:r>
            <a:r>
              <a:rPr lang="it-IT" altLang="ja-JP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 è possibile…)</a:t>
            </a:r>
            <a:endParaRPr lang="it-IT" altLang="ja-JP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9967"/>
            <a:ext cx="8229600" cy="858753"/>
          </a:xfrm>
        </p:spPr>
        <p:txBody>
          <a:bodyPr/>
          <a:lstStyle/>
          <a:p>
            <a:r>
              <a:rPr lang="it-IT" dirty="0" smtClean="0"/>
              <a:t>Forma potenziale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30920" y="2924944"/>
            <a:ext cx="4179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Kare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wa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/>
              <a:t>itariago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ga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wakaru</a:t>
            </a:r>
            <a:r>
              <a:rPr lang="it-IT" altLang="ja-JP" sz="2800" dirty="0" smtClean="0">
                <a:solidFill>
                  <a:srgbClr val="FF0000"/>
                </a:solidFill>
              </a:rPr>
              <a:t>.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95536" y="3476972"/>
            <a:ext cx="3179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Lui </a:t>
            </a:r>
            <a:r>
              <a:rPr lang="it-IT" altLang="ja-JP" sz="2800" dirty="0" smtClean="0">
                <a:solidFill>
                  <a:srgbClr val="FF0000"/>
                </a:solidFill>
              </a:rPr>
              <a:t>capisce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l’italiano.</a:t>
            </a:r>
            <a:endParaRPr lang="it-IT" altLang="ja-JP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72454" y="1628800"/>
            <a:ext cx="2819426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altLang="ja-JP" sz="2800" b="1" dirty="0" smtClean="0"/>
              <a:t>X </a:t>
            </a:r>
            <a:r>
              <a:rPr lang="it-IT" altLang="ja-JP" sz="2800" b="1" dirty="0" err="1" smtClean="0"/>
              <a:t>wa</a:t>
            </a:r>
            <a:r>
              <a:rPr lang="it-IT" altLang="ja-JP" sz="2800" b="1" dirty="0" smtClean="0"/>
              <a:t> A </a:t>
            </a:r>
            <a:r>
              <a:rPr lang="it-IT" altLang="ja-JP" sz="2800" b="1" dirty="0" err="1" smtClean="0"/>
              <a:t>ga</a:t>
            </a:r>
            <a:r>
              <a:rPr lang="it-IT" altLang="ja-JP" sz="2800" b="1" dirty="0" smtClean="0"/>
              <a:t> </a:t>
            </a:r>
            <a:r>
              <a:rPr lang="it-IT" altLang="ja-JP" sz="2800" b="1" dirty="0" err="1" smtClean="0"/>
              <a:t>wakaru</a:t>
            </a:r>
            <a:endParaRPr lang="it-IT" altLang="ja-JP" sz="28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4513991"/>
            <a:ext cx="6807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Watashi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wa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/>
              <a:t>doitsugo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ga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/>
              <a:t>zenzen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wakarimasen</a:t>
            </a:r>
            <a:r>
              <a:rPr lang="it-IT" altLang="ja-JP" sz="2800" dirty="0" smtClean="0">
                <a:solidFill>
                  <a:srgbClr val="FF0000"/>
                </a:solidFill>
              </a:rPr>
              <a:t>.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88144" y="5066019"/>
            <a:ext cx="5183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Non capisco 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 niente il tedesco.</a:t>
            </a:r>
            <a:endParaRPr lang="it-IT" altLang="ja-JP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95936" y="1628800"/>
            <a:ext cx="1980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 </a:t>
            </a:r>
            <a:r>
              <a:rPr lang="it-IT" altLang="ja-JP" sz="2800" dirty="0" smtClean="0">
                <a:solidFill>
                  <a:srgbClr val="FF0000"/>
                </a:solidFill>
              </a:rPr>
              <a:t>capisce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A. </a:t>
            </a:r>
            <a:endParaRPr lang="it-IT" altLang="ja-JP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9967"/>
            <a:ext cx="8229600" cy="858753"/>
          </a:xfrm>
        </p:spPr>
        <p:txBody>
          <a:bodyPr/>
          <a:lstStyle/>
          <a:p>
            <a:r>
              <a:rPr lang="it-IT" dirty="0" smtClean="0"/>
              <a:t>Forma potenziale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267744" y="1268760"/>
            <a:ext cx="3080908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altLang="ja-JP" sz="2800" b="1" dirty="0" smtClean="0"/>
              <a:t>X </a:t>
            </a:r>
            <a:r>
              <a:rPr lang="it-IT" altLang="ja-JP" sz="2800" b="1" dirty="0" err="1" smtClean="0"/>
              <a:t>wa</a:t>
            </a:r>
            <a:r>
              <a:rPr lang="it-IT" altLang="ja-JP" sz="2800" b="1" dirty="0" smtClean="0"/>
              <a:t> A </a:t>
            </a:r>
            <a:r>
              <a:rPr lang="it-IT" altLang="ja-JP" sz="2800" b="1" dirty="0" err="1" smtClean="0"/>
              <a:t>ga</a:t>
            </a:r>
            <a:r>
              <a:rPr lang="it-IT" altLang="ja-JP" sz="2800" b="1" dirty="0" smtClean="0"/>
              <a:t> V-B5 + </a:t>
            </a:r>
            <a:r>
              <a:rPr lang="it-IT" altLang="ja-JP" sz="2800" b="1" dirty="0" err="1" smtClean="0"/>
              <a:t>ru</a:t>
            </a:r>
            <a:endParaRPr lang="it-IT" altLang="ja-JP" sz="28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4437112"/>
            <a:ext cx="3509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Hiragana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kakemasu</a:t>
            </a:r>
            <a:r>
              <a:rPr lang="it-IT" altLang="ja-JP" sz="2800" dirty="0" smtClean="0">
                <a:solidFill>
                  <a:srgbClr val="FF0000"/>
                </a:solidFill>
              </a:rPr>
              <a:t>.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60209" y="4437112"/>
            <a:ext cx="4429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Riesco a scrivere 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gli 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hiragana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it-IT" altLang="ja-JP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39476" y="126876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Godan</a:t>
            </a:r>
            <a:r>
              <a:rPr lang="it-IT" altLang="ja-JP" sz="2800" dirty="0" smtClean="0"/>
              <a:t>: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283844" y="2041684"/>
            <a:ext cx="3684535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altLang="ja-JP" sz="2800" b="1" dirty="0" smtClean="0"/>
              <a:t>X </a:t>
            </a:r>
            <a:r>
              <a:rPr lang="it-IT" altLang="ja-JP" sz="2800" b="1" dirty="0" err="1" smtClean="0"/>
              <a:t>wa</a:t>
            </a:r>
            <a:r>
              <a:rPr lang="it-IT" altLang="ja-JP" sz="2800" b="1" dirty="0" smtClean="0"/>
              <a:t> A </a:t>
            </a:r>
            <a:r>
              <a:rPr lang="it-IT" altLang="ja-JP" sz="2800" b="1" dirty="0" err="1" smtClean="0"/>
              <a:t>ga</a:t>
            </a:r>
            <a:r>
              <a:rPr lang="it-IT" altLang="ja-JP" sz="2800" b="1" dirty="0" smtClean="0"/>
              <a:t> V-B1 + </a:t>
            </a:r>
            <a:r>
              <a:rPr lang="it-IT" altLang="ja-JP" sz="2800" b="1" dirty="0" err="1" smtClean="0"/>
              <a:t>rareru</a:t>
            </a:r>
            <a:endParaRPr lang="it-IT" altLang="ja-JP" sz="28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2041684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Ichidan</a:t>
            </a:r>
            <a:r>
              <a:rPr lang="it-IT" altLang="ja-JP" sz="2800" dirty="0" smtClean="0"/>
              <a:t>: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39552" y="2924944"/>
            <a:ext cx="1600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irregolari: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322977" y="2924944"/>
            <a:ext cx="4497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korareru</a:t>
            </a:r>
            <a:r>
              <a:rPr lang="it-IT" altLang="ja-JP" sz="2800" dirty="0" smtClean="0"/>
              <a:t> (</a:t>
            </a:r>
            <a:r>
              <a:rPr lang="it-IT" altLang="ja-JP" sz="2800" dirty="0" err="1" smtClean="0"/>
              <a:t>kuru</a:t>
            </a:r>
            <a:r>
              <a:rPr lang="it-IT" altLang="ja-JP" sz="2800" dirty="0" smtClean="0"/>
              <a:t>), </a:t>
            </a:r>
            <a:r>
              <a:rPr lang="it-IT" altLang="ja-JP" sz="2800" b="1" dirty="0" err="1" smtClean="0"/>
              <a:t>dekiru</a:t>
            </a:r>
            <a:r>
              <a:rPr lang="it-IT" altLang="ja-JP" sz="2800" dirty="0" smtClean="0"/>
              <a:t> (</a:t>
            </a:r>
            <a:r>
              <a:rPr lang="it-IT" altLang="ja-JP" sz="2800" dirty="0" err="1" smtClean="0"/>
              <a:t>suru</a:t>
            </a:r>
            <a:r>
              <a:rPr lang="it-IT" altLang="ja-JP" sz="2800" dirty="0" smtClean="0"/>
              <a:t>)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39552" y="3501008"/>
            <a:ext cx="7821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La forma ottenuta si </a:t>
            </a:r>
            <a:r>
              <a:rPr lang="it-IT" altLang="ja-JP" sz="2800" u="sng" dirty="0" smtClean="0"/>
              <a:t>coniuga come un verbo </a:t>
            </a:r>
            <a:r>
              <a:rPr lang="it-IT" altLang="ja-JP" sz="2800" u="sng" dirty="0" err="1" smtClean="0"/>
              <a:t>ichidan</a:t>
            </a:r>
            <a:r>
              <a:rPr lang="it-IT" altLang="ja-JP" sz="2800" dirty="0" smtClean="0"/>
              <a:t>.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03137" y="5209897"/>
            <a:ext cx="3569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scrivere =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kaku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smtClean="0"/>
              <a:t>(</a:t>
            </a:r>
            <a:r>
              <a:rPr lang="it-IT" altLang="ja-JP" sz="2800" dirty="0" err="1" smtClean="0"/>
              <a:t>godan</a:t>
            </a:r>
            <a:r>
              <a:rPr lang="it-IT" altLang="ja-JP" sz="2800" dirty="0" smtClean="0"/>
              <a:t>)</a:t>
            </a:r>
            <a:endParaRPr lang="it-IT" altLang="ja-JP" sz="2800" dirty="0" smtClean="0"/>
          </a:p>
        </p:txBody>
      </p:sp>
      <p:sp>
        <p:nvSpPr>
          <p:cNvPr id="19" name="CasellaDiTesto 18"/>
          <p:cNvSpPr txBox="1"/>
          <p:nvPr/>
        </p:nvSpPr>
        <p:spPr>
          <a:xfrm>
            <a:off x="4607405" y="5219422"/>
            <a:ext cx="1589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/>
              <a:t>B5 </a:t>
            </a:r>
            <a:r>
              <a:rPr lang="it-IT" altLang="ja-JP" sz="2800" dirty="0" smtClean="0"/>
              <a:t>=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kake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83568" y="5857969"/>
            <a:ext cx="3016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potenziale</a:t>
            </a:r>
            <a:r>
              <a:rPr lang="it-IT" altLang="ja-JP" sz="2800" b="1" dirty="0" smtClean="0"/>
              <a:t> </a:t>
            </a:r>
            <a:r>
              <a:rPr lang="it-IT" altLang="ja-JP" sz="2800" dirty="0" smtClean="0"/>
              <a:t>=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kakeru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450205" y="5858108"/>
            <a:ext cx="4066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forma cortese =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kakemasu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9967"/>
            <a:ext cx="8229600" cy="858753"/>
          </a:xfrm>
        </p:spPr>
        <p:txBody>
          <a:bodyPr/>
          <a:lstStyle/>
          <a:p>
            <a:r>
              <a:rPr lang="it-IT" dirty="0" smtClean="0"/>
              <a:t>Forma potenziale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1124744"/>
            <a:ext cx="3483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Sakana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taberarenai</a:t>
            </a:r>
            <a:r>
              <a:rPr lang="it-IT" altLang="ja-JP" sz="2800" dirty="0" smtClean="0">
                <a:solidFill>
                  <a:srgbClr val="FF0000"/>
                </a:solidFill>
              </a:rPr>
              <a:t>.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66304" y="1844824"/>
            <a:ext cx="4187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Non posso mangiare 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pesce.</a:t>
            </a:r>
            <a:endParaRPr lang="it-IT" altLang="ja-JP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99170" y="2606596"/>
            <a:ext cx="4218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mangiare =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taberu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smtClean="0"/>
              <a:t>(</a:t>
            </a:r>
            <a:r>
              <a:rPr lang="it-IT" altLang="ja-JP" sz="2800" dirty="0" err="1" smtClean="0"/>
              <a:t>ichidan</a:t>
            </a:r>
            <a:r>
              <a:rPr lang="it-IT" altLang="ja-JP" sz="2800" dirty="0" smtClean="0"/>
              <a:t>)</a:t>
            </a:r>
            <a:endParaRPr lang="it-IT" altLang="ja-JP" sz="2800" dirty="0" smtClean="0"/>
          </a:p>
        </p:txBody>
      </p:sp>
      <p:sp>
        <p:nvSpPr>
          <p:cNvPr id="24" name="CasellaDiTesto 23"/>
          <p:cNvSpPr txBox="1"/>
          <p:nvPr/>
        </p:nvSpPr>
        <p:spPr>
          <a:xfrm>
            <a:off x="4932040" y="2595444"/>
            <a:ext cx="1566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/>
              <a:t>B1</a:t>
            </a:r>
            <a:r>
              <a:rPr lang="it-IT" altLang="ja-JP" sz="2800" dirty="0" smtClean="0"/>
              <a:t> = </a:t>
            </a:r>
            <a:r>
              <a:rPr lang="it-IT" altLang="ja-JP" sz="2800" dirty="0" smtClean="0">
                <a:solidFill>
                  <a:srgbClr val="FF0000"/>
                </a:solidFill>
              </a:rPr>
              <a:t>tabe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81658" y="3193812"/>
            <a:ext cx="3708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potenziale =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taberareru</a:t>
            </a:r>
            <a:endParaRPr lang="it-IT" altLang="ja-JP" sz="2800" dirty="0" smtClean="0"/>
          </a:p>
        </p:txBody>
      </p:sp>
      <p:sp>
        <p:nvSpPr>
          <p:cNvPr id="26" name="CasellaDiTesto 25"/>
          <p:cNvSpPr txBox="1"/>
          <p:nvPr/>
        </p:nvSpPr>
        <p:spPr>
          <a:xfrm>
            <a:off x="4535829" y="3212976"/>
            <a:ext cx="4323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negativa piana =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taberarenai</a:t>
            </a:r>
            <a:endParaRPr lang="it-IT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8233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58814"/>
            <a:ext cx="8229600" cy="1143000"/>
          </a:xfrm>
        </p:spPr>
        <p:txBody>
          <a:bodyPr/>
          <a:lstStyle/>
          <a:p>
            <a:r>
              <a:rPr lang="it-IT" dirty="0" smtClean="0"/>
              <a:t>Manga</a:t>
            </a: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467544" y="2929806"/>
            <a:ext cx="8239944" cy="1579314"/>
            <a:chOff x="467544" y="2996952"/>
            <a:chExt cx="8239944" cy="1579314"/>
          </a:xfrm>
        </p:grpSpPr>
        <p:sp>
          <p:nvSpPr>
            <p:cNvPr id="4" name="Titolo 1"/>
            <p:cNvSpPr txBox="1">
              <a:spLocks/>
            </p:cNvSpPr>
            <p:nvPr/>
          </p:nvSpPr>
          <p:spPr>
            <a:xfrm>
              <a:off x="467544" y="2996952"/>
              <a:ext cx="8229600" cy="9269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it-IT" sz="2400" dirty="0" smtClean="0"/>
                <a:t>まん　が</a:t>
              </a:r>
              <a:endParaRPr lang="it-IT" sz="2400" dirty="0"/>
            </a:p>
          </p:txBody>
        </p:sp>
        <p:sp>
          <p:nvSpPr>
            <p:cNvPr id="5" name="Titolo 1"/>
            <p:cNvSpPr txBox="1">
              <a:spLocks/>
            </p:cNvSpPr>
            <p:nvPr/>
          </p:nvSpPr>
          <p:spPr>
            <a:xfrm>
              <a:off x="477888" y="3433266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it-IT" sz="6000" dirty="0" smtClean="0"/>
                <a:t>漫画</a:t>
              </a:r>
              <a:endParaRPr lang="it-IT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68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83966"/>
            <a:ext cx="8229600" cy="1143000"/>
          </a:xfrm>
        </p:spPr>
        <p:txBody>
          <a:bodyPr/>
          <a:lstStyle/>
          <a:p>
            <a:r>
              <a:rPr lang="it-IT" dirty="0" err="1" smtClean="0">
                <a:hlinkClick r:id="rId2" action="ppaction://hlinkfile"/>
              </a:rPr>
              <a:t>Kaiwa</a:t>
            </a:r>
            <a:endParaRPr lang="it-IT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46856" y="3006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it-IT" dirty="0" smtClean="0"/>
              <a:t>会話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64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34"/>
            <a:ext cx="9143999" cy="686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7544" y="2562284"/>
            <a:ext cx="86764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valdi" panose="03020602050506090804" pitchFamily="66" charset="0"/>
              </a:rPr>
              <a:t>Grazie dell’attenzione</a:t>
            </a:r>
            <a:endParaRPr lang="it-IT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950296"/>
            <a:ext cx="8229600" cy="1143000"/>
          </a:xfrm>
        </p:spPr>
        <p:txBody>
          <a:bodyPr/>
          <a:lstStyle/>
          <a:p>
            <a:r>
              <a:rPr lang="it-IT" dirty="0" smtClean="0"/>
              <a:t>Riepilogo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63166"/>
            <a:ext cx="6948264" cy="43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Desiderativo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331640" y="2204864"/>
            <a:ext cx="5630452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altLang="ja-JP" sz="2800" i="1" dirty="0" smtClean="0"/>
              <a:t>Soggetto</a:t>
            </a:r>
            <a:r>
              <a:rPr lang="it-IT" sz="2800" dirty="0" smtClean="0"/>
              <a:t> </a:t>
            </a:r>
            <a:r>
              <a:rPr lang="it-IT" sz="2800" b="1" dirty="0" err="1" smtClean="0"/>
              <a:t>wa</a:t>
            </a:r>
            <a:r>
              <a:rPr lang="it-IT" sz="2800" dirty="0" smtClean="0"/>
              <a:t> </a:t>
            </a:r>
            <a:r>
              <a:rPr lang="it-IT" sz="2800" i="1" dirty="0" smtClean="0"/>
              <a:t>oggetto</a:t>
            </a:r>
            <a:r>
              <a:rPr lang="it-IT" sz="2800" dirty="0" smtClean="0"/>
              <a:t> </a:t>
            </a:r>
            <a:r>
              <a:rPr lang="it-IT" sz="2800" b="1" dirty="0" err="1" smtClean="0"/>
              <a:t>ga</a:t>
            </a:r>
            <a:r>
              <a:rPr lang="it-IT" sz="2800" dirty="0" smtClean="0"/>
              <a:t> </a:t>
            </a:r>
            <a:r>
              <a:rPr lang="it-IT" sz="2800" b="1" dirty="0" err="1" smtClean="0"/>
              <a:t>hoshii</a:t>
            </a:r>
            <a:r>
              <a:rPr lang="it-IT" sz="2800" b="1" dirty="0" smtClean="0"/>
              <a:t> </a:t>
            </a:r>
            <a:r>
              <a:rPr lang="it-IT" sz="2800" dirty="0" smtClean="0"/>
              <a:t>(</a:t>
            </a:r>
            <a:r>
              <a:rPr lang="it-IT" sz="2800" dirty="0" err="1" smtClean="0"/>
              <a:t>desu</a:t>
            </a:r>
            <a:r>
              <a:rPr lang="it-IT" sz="2800" dirty="0" smtClean="0"/>
              <a:t>)</a:t>
            </a:r>
            <a:endParaRPr lang="it-IT" sz="2800" b="1" dirty="0" smtClean="0"/>
          </a:p>
        </p:txBody>
      </p:sp>
      <p:sp>
        <p:nvSpPr>
          <p:cNvPr id="19" name="CasellaDiTesto 18"/>
          <p:cNvSpPr txBox="1"/>
          <p:nvPr/>
        </p:nvSpPr>
        <p:spPr>
          <a:xfrm>
            <a:off x="971600" y="5498068"/>
            <a:ext cx="7357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- </a:t>
            </a:r>
            <a:r>
              <a:rPr lang="it-IT" altLang="ja-JP" sz="2800" b="1" dirty="0" smtClean="0"/>
              <a:t>esprimere</a:t>
            </a:r>
            <a:r>
              <a:rPr lang="it-IT" altLang="ja-JP" sz="2800" dirty="0" smtClean="0"/>
              <a:t> il desiderio del parlante (1</a:t>
            </a:r>
            <a:r>
              <a:rPr lang="it-IT" altLang="ja-JP" sz="2800" baseline="30000" dirty="0" smtClean="0"/>
              <a:t>a</a:t>
            </a:r>
            <a:r>
              <a:rPr lang="it-IT" altLang="ja-JP" sz="2800" dirty="0" smtClean="0"/>
              <a:t> persona)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971600" y="6002124"/>
            <a:ext cx="7786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- </a:t>
            </a:r>
            <a:r>
              <a:rPr lang="it-IT" altLang="ja-JP" sz="2800" b="1" dirty="0" smtClean="0"/>
              <a:t>chiedere</a:t>
            </a:r>
            <a:r>
              <a:rPr lang="it-IT" altLang="ja-JP" sz="2800" dirty="0" smtClean="0"/>
              <a:t> il </a:t>
            </a:r>
            <a:r>
              <a:rPr lang="it-IT" altLang="ja-JP" sz="2800" dirty="0"/>
              <a:t>desiderio dell’interlocutore </a:t>
            </a:r>
            <a:r>
              <a:rPr lang="it-IT" altLang="ja-JP" sz="2800" dirty="0" smtClean="0"/>
              <a:t>(2</a:t>
            </a:r>
            <a:r>
              <a:rPr lang="it-IT" altLang="ja-JP" sz="2800" baseline="30000" dirty="0" smtClean="0"/>
              <a:t>a</a:t>
            </a:r>
            <a:r>
              <a:rPr lang="it-IT" altLang="ja-JP" sz="2800" dirty="0" smtClean="0"/>
              <a:t> </a:t>
            </a:r>
            <a:r>
              <a:rPr lang="it-IT" altLang="ja-JP" sz="2800" dirty="0"/>
              <a:t>persona)</a:t>
            </a:r>
            <a:endParaRPr lang="it-IT" altLang="ja-JP" sz="2800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1115616" y="1412776"/>
            <a:ext cx="6411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Quando l’oggetto del desiderio è un nome: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331640" y="2977788"/>
            <a:ext cx="226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kōhī</a:t>
            </a:r>
            <a:r>
              <a:rPr lang="it-IT" altLang="ja-JP" sz="2800" dirty="0" smtClean="0"/>
              <a:t> </a:t>
            </a:r>
            <a:r>
              <a:rPr lang="it-IT" altLang="ja-JP" sz="2800" b="1" dirty="0" err="1" smtClean="0"/>
              <a:t>ga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hoshii</a:t>
            </a:r>
            <a:r>
              <a:rPr lang="it-IT" altLang="ja-JP" sz="2800" dirty="0" smtClean="0"/>
              <a:t>.</a:t>
            </a:r>
            <a:endParaRPr lang="it-IT" altLang="ja-JP" sz="2800" b="1" dirty="0" smtClean="0"/>
          </a:p>
        </p:txBody>
      </p:sp>
      <p:sp>
        <p:nvSpPr>
          <p:cNvPr id="24" name="CasellaDiTesto 23"/>
          <p:cNvSpPr txBox="1"/>
          <p:nvPr/>
        </p:nvSpPr>
        <p:spPr>
          <a:xfrm>
            <a:off x="4355976" y="2969330"/>
            <a:ext cx="2489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Voglio del caffè.</a:t>
            </a:r>
            <a:endParaRPr lang="it-IT" altLang="ja-JP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331640" y="3789040"/>
            <a:ext cx="6859507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(</a:t>
            </a:r>
            <a:r>
              <a:rPr lang="it-IT" altLang="ja-JP" sz="2800" i="1" dirty="0" smtClean="0"/>
              <a:t>Soggetto</a:t>
            </a:r>
            <a:r>
              <a:rPr lang="it-IT" sz="2800" dirty="0" smtClean="0"/>
              <a:t> </a:t>
            </a:r>
            <a:r>
              <a:rPr lang="it-IT" sz="2800" b="1" dirty="0" err="1" smtClean="0"/>
              <a:t>wa</a:t>
            </a:r>
            <a:r>
              <a:rPr lang="it-IT" sz="2800" dirty="0" smtClean="0"/>
              <a:t>) </a:t>
            </a:r>
            <a:r>
              <a:rPr lang="it-IT" sz="2800" i="1" dirty="0" smtClean="0"/>
              <a:t>oggetto</a:t>
            </a:r>
            <a:r>
              <a:rPr lang="it-IT" sz="2800" dirty="0" smtClean="0"/>
              <a:t> </a:t>
            </a:r>
            <a:r>
              <a:rPr lang="it-IT" sz="2800" b="1" dirty="0" err="1" smtClean="0"/>
              <a:t>wa</a:t>
            </a:r>
            <a:r>
              <a:rPr lang="it-IT" sz="2800" dirty="0" smtClean="0"/>
              <a:t> </a:t>
            </a:r>
            <a:r>
              <a:rPr lang="it-IT" sz="2800" b="1" dirty="0" err="1" smtClean="0"/>
              <a:t>hoshikunai</a:t>
            </a:r>
            <a:r>
              <a:rPr lang="it-IT" sz="2800" b="1" dirty="0" smtClean="0"/>
              <a:t> </a:t>
            </a:r>
            <a:r>
              <a:rPr lang="it-IT" sz="2800" dirty="0" smtClean="0"/>
              <a:t>(</a:t>
            </a:r>
            <a:r>
              <a:rPr lang="it-IT" sz="2800" dirty="0" err="1" smtClean="0"/>
              <a:t>desu</a:t>
            </a:r>
            <a:r>
              <a:rPr lang="it-IT" sz="2800" dirty="0" smtClean="0"/>
              <a:t>)*</a:t>
            </a:r>
            <a:endParaRPr lang="it-IT" sz="2800" b="1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194164" y="4633972"/>
            <a:ext cx="3075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Jūsu</a:t>
            </a:r>
            <a:r>
              <a:rPr lang="it-IT" altLang="ja-JP" sz="2800" dirty="0" smtClean="0"/>
              <a:t> </a:t>
            </a:r>
            <a:r>
              <a:rPr lang="it-IT" altLang="ja-JP" sz="2800" b="1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hoshikunai</a:t>
            </a:r>
            <a:r>
              <a:rPr lang="it-IT" altLang="ja-JP" sz="2800" dirty="0"/>
              <a:t>.</a:t>
            </a:r>
            <a:endParaRPr lang="it-IT" altLang="ja-JP" sz="2800" b="1" dirty="0" smtClean="0"/>
          </a:p>
        </p:txBody>
      </p:sp>
      <p:sp>
        <p:nvSpPr>
          <p:cNvPr id="13" name="CasellaDiTesto 12"/>
          <p:cNvSpPr txBox="1"/>
          <p:nvPr/>
        </p:nvSpPr>
        <p:spPr>
          <a:xfrm>
            <a:off x="4520429" y="4625514"/>
            <a:ext cx="327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 voglio del succo.</a:t>
            </a:r>
            <a:endParaRPr lang="it-IT" altLang="ja-JP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220072" y="4337228"/>
            <a:ext cx="3157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000" dirty="0" smtClean="0"/>
              <a:t>*oppure </a:t>
            </a:r>
            <a:r>
              <a:rPr lang="it-IT" altLang="ja-JP" sz="2000" b="1" dirty="0" err="1" smtClean="0"/>
              <a:t>hoshiku</a:t>
            </a:r>
            <a:r>
              <a:rPr lang="it-IT" altLang="ja-JP" sz="2000" b="1" dirty="0" smtClean="0"/>
              <a:t> </a:t>
            </a:r>
            <a:r>
              <a:rPr lang="it-IT" altLang="ja-JP" sz="2000" b="1" dirty="0" err="1" smtClean="0"/>
              <a:t>arimasen</a:t>
            </a:r>
            <a:r>
              <a:rPr lang="it-IT" altLang="ja-JP" sz="2000" dirty="0" smtClean="0"/>
              <a:t>.</a:t>
            </a:r>
            <a:endParaRPr lang="it-IT" altLang="ja-JP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076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Desiderativo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971600" y="2041684"/>
            <a:ext cx="7175554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altLang="ja-JP" sz="2800" i="1" dirty="0" smtClean="0"/>
              <a:t>Soggetto</a:t>
            </a:r>
            <a:r>
              <a:rPr lang="it-IT" sz="2800" dirty="0" smtClean="0"/>
              <a:t> </a:t>
            </a:r>
            <a:r>
              <a:rPr lang="it-IT" sz="2800" b="1" dirty="0" err="1" smtClean="0"/>
              <a:t>wa</a:t>
            </a:r>
            <a:r>
              <a:rPr lang="it-IT" sz="2800" dirty="0" smtClean="0"/>
              <a:t> </a:t>
            </a:r>
            <a:r>
              <a:rPr lang="it-IT" sz="2800" i="1" dirty="0" smtClean="0"/>
              <a:t>oggetto</a:t>
            </a:r>
            <a:r>
              <a:rPr lang="it-IT" sz="2800" dirty="0" smtClean="0"/>
              <a:t> </a:t>
            </a:r>
            <a:r>
              <a:rPr lang="it-IT" sz="2800" b="1" dirty="0" err="1" smtClean="0"/>
              <a:t>ga</a:t>
            </a:r>
            <a:r>
              <a:rPr lang="it-IT" sz="2800" b="1" dirty="0" smtClean="0"/>
              <a:t>/o</a:t>
            </a:r>
            <a:r>
              <a:rPr lang="it-IT" sz="2800" dirty="0" smtClean="0"/>
              <a:t> </a:t>
            </a:r>
            <a:r>
              <a:rPr lang="it-IT" sz="2800" i="1" dirty="0" smtClean="0"/>
              <a:t>verbo</a:t>
            </a:r>
            <a:r>
              <a:rPr lang="it-IT" sz="2800" dirty="0" smtClean="0"/>
              <a:t> </a:t>
            </a:r>
            <a:r>
              <a:rPr lang="it-IT" sz="2800" b="1" dirty="0" smtClean="0"/>
              <a:t>B2 + </a:t>
            </a:r>
            <a:r>
              <a:rPr lang="it-IT" sz="2800" b="1" dirty="0" err="1" smtClean="0"/>
              <a:t>tai</a:t>
            </a:r>
            <a:r>
              <a:rPr lang="it-IT" sz="2800" b="1" dirty="0" smtClean="0"/>
              <a:t> </a:t>
            </a:r>
            <a:r>
              <a:rPr lang="it-IT" sz="2800" dirty="0" smtClean="0"/>
              <a:t> (</a:t>
            </a:r>
            <a:r>
              <a:rPr lang="it-IT" sz="2800" dirty="0" err="1" smtClean="0"/>
              <a:t>desu</a:t>
            </a:r>
            <a:r>
              <a:rPr lang="it-IT" sz="2800" dirty="0" smtClean="0"/>
              <a:t>)</a:t>
            </a:r>
            <a:endParaRPr lang="it-IT" sz="2800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1115616" y="1412776"/>
            <a:ext cx="5101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Quando si desidera fare qualcosa: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11560" y="3841883"/>
            <a:ext cx="8060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tai</a:t>
            </a:r>
            <a:r>
              <a:rPr lang="it-IT" altLang="ja-JP" sz="2800" dirty="0" smtClean="0"/>
              <a:t> </a:t>
            </a:r>
            <a:r>
              <a:rPr lang="it-IT" altLang="ja-JP" sz="2800" dirty="0" smtClean="0"/>
              <a:t>si coniuga come un </a:t>
            </a:r>
            <a:r>
              <a:rPr lang="it-IT" altLang="ja-JP" sz="2800" dirty="0" smtClean="0"/>
              <a:t>aggettivo-i quindi la negativa è:</a:t>
            </a:r>
            <a:endParaRPr lang="it-IT" altLang="ja-JP" sz="28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231705" y="2780928"/>
            <a:ext cx="4828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Watashi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Nihon</a:t>
            </a:r>
            <a:r>
              <a:rPr lang="it-IT" altLang="ja-JP" sz="2800" dirty="0" smtClean="0"/>
              <a:t> </a:t>
            </a:r>
            <a:r>
              <a:rPr lang="it-IT" altLang="ja-JP" sz="2800" dirty="0" smtClean="0"/>
              <a:t>ni </a:t>
            </a:r>
            <a:r>
              <a:rPr lang="it-IT" altLang="ja-JP" sz="2800" dirty="0" err="1" smtClean="0"/>
              <a:t>ikitai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desu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984233" y="2780928"/>
            <a:ext cx="412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Voglio andare in Giappone.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11560" y="4532674"/>
            <a:ext cx="7995137" cy="523221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altLang="ja-JP" sz="2800" i="1" dirty="0" smtClean="0"/>
              <a:t>Soggetto</a:t>
            </a:r>
            <a:r>
              <a:rPr lang="it-IT" sz="2800" dirty="0" smtClean="0"/>
              <a:t> </a:t>
            </a:r>
            <a:r>
              <a:rPr lang="it-IT" sz="2800" b="1" dirty="0" err="1" smtClean="0"/>
              <a:t>wa</a:t>
            </a:r>
            <a:r>
              <a:rPr lang="it-IT" sz="2800" dirty="0" smtClean="0"/>
              <a:t> </a:t>
            </a:r>
            <a:r>
              <a:rPr lang="it-IT" sz="2800" i="1" dirty="0" smtClean="0"/>
              <a:t>oggetto</a:t>
            </a:r>
            <a:r>
              <a:rPr lang="it-IT" sz="2800" dirty="0" smtClean="0"/>
              <a:t> </a:t>
            </a:r>
            <a:r>
              <a:rPr lang="it-IT" sz="2800" b="1" dirty="0" err="1" smtClean="0"/>
              <a:t>ga</a:t>
            </a:r>
            <a:r>
              <a:rPr lang="it-IT" sz="2800" b="1" dirty="0" smtClean="0"/>
              <a:t>/o</a:t>
            </a:r>
            <a:r>
              <a:rPr lang="it-IT" sz="2800" dirty="0" smtClean="0"/>
              <a:t> </a:t>
            </a:r>
            <a:r>
              <a:rPr lang="it-IT" sz="2800" i="1" dirty="0" smtClean="0"/>
              <a:t>verbo</a:t>
            </a:r>
            <a:r>
              <a:rPr lang="it-IT" sz="2800" dirty="0" smtClean="0"/>
              <a:t> </a:t>
            </a:r>
            <a:r>
              <a:rPr lang="it-IT" sz="2800" b="1" dirty="0" smtClean="0"/>
              <a:t>B2 + </a:t>
            </a:r>
            <a:r>
              <a:rPr lang="it-IT" sz="2800" b="1" dirty="0" err="1" smtClean="0"/>
              <a:t>takunai</a:t>
            </a:r>
            <a:r>
              <a:rPr lang="it-IT" sz="2800" b="1" dirty="0" smtClean="0"/>
              <a:t> </a:t>
            </a:r>
            <a:r>
              <a:rPr lang="it-IT" sz="2800" dirty="0" smtClean="0"/>
              <a:t> </a:t>
            </a:r>
            <a:r>
              <a:rPr lang="it-IT" sz="2800" dirty="0" smtClean="0"/>
              <a:t>(</a:t>
            </a:r>
            <a:r>
              <a:rPr lang="it-IT" sz="2800" dirty="0" err="1" smtClean="0"/>
              <a:t>desu</a:t>
            </a:r>
            <a:r>
              <a:rPr lang="it-IT" sz="2800" dirty="0" smtClean="0"/>
              <a:t>)</a:t>
            </a:r>
            <a:endParaRPr lang="it-IT" sz="2800" b="1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631945" y="5301208"/>
            <a:ext cx="3796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Gakkō</a:t>
            </a:r>
            <a:r>
              <a:rPr lang="it-IT" altLang="ja-JP" sz="2800" dirty="0" smtClean="0"/>
              <a:t> </a:t>
            </a:r>
            <a:r>
              <a:rPr lang="it-IT" altLang="ja-JP" sz="2800" dirty="0" smtClean="0"/>
              <a:t>ni </a:t>
            </a:r>
            <a:r>
              <a:rPr lang="it-IT" altLang="ja-JP" sz="2800" dirty="0" err="1" smtClean="0"/>
              <a:t>ikitakunai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desu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499992" y="5301208"/>
            <a:ext cx="419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 voglio 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andare 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scuola.</a:t>
            </a:r>
            <a:endParaRPr lang="it-IT" altLang="ja-JP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44628"/>
          </a:xfrm>
        </p:spPr>
        <p:txBody>
          <a:bodyPr/>
          <a:lstStyle/>
          <a:p>
            <a:r>
              <a:rPr lang="it-IT" altLang="ja-JP" dirty="0" smtClean="0"/>
              <a:t>Desiderativo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51520" y="1196752"/>
            <a:ext cx="864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Per esprimere il desiderio della </a:t>
            </a:r>
            <a:r>
              <a:rPr lang="it-IT" altLang="ja-JP" sz="2800" b="1" dirty="0" smtClean="0"/>
              <a:t>terza persona</a:t>
            </a:r>
            <a:r>
              <a:rPr lang="it-IT" altLang="ja-JP" sz="2800" dirty="0" smtClean="0"/>
              <a:t> </a:t>
            </a:r>
            <a:r>
              <a:rPr lang="it-IT" altLang="ja-JP" sz="2800" u="sng" dirty="0" smtClean="0"/>
              <a:t>occorre fare ricorso ad una perifrasi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41492" y="5498068"/>
            <a:ext cx="6581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Suzuki-san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ano </a:t>
            </a:r>
            <a:r>
              <a:rPr lang="it-IT" altLang="ja-JP" sz="2800" dirty="0" err="1" smtClean="0"/>
              <a:t>eiga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mi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tagatte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imasu</a:t>
            </a:r>
            <a:r>
              <a:rPr lang="it-IT" altLang="ja-JP" sz="28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341492" y="4941168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鈴木さんはあの映画を見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たがっています。</a:t>
            </a:r>
            <a:endParaRPr lang="it-IT" altLang="ja-JP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08367" y="4725144"/>
            <a:ext cx="591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すず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961293" y="4725144"/>
            <a:ext cx="394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み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61307" y="6021288"/>
            <a:ext cx="453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Suzuki vuole vedere quel film.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790721" y="4725144"/>
            <a:ext cx="358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1921" y="2310552"/>
            <a:ext cx="5613716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altLang="ja-JP" sz="2800" i="1" dirty="0" smtClean="0"/>
              <a:t>Soggetto</a:t>
            </a:r>
            <a:r>
              <a:rPr lang="it-IT" sz="2800" dirty="0" smtClean="0"/>
              <a:t> </a:t>
            </a:r>
            <a:r>
              <a:rPr lang="it-IT" sz="2800" b="1" dirty="0" err="1" smtClean="0"/>
              <a:t>wa</a:t>
            </a:r>
            <a:r>
              <a:rPr lang="it-IT" sz="2800" dirty="0" smtClean="0"/>
              <a:t> </a:t>
            </a:r>
            <a:r>
              <a:rPr lang="it-IT" sz="2800" i="1" dirty="0" smtClean="0"/>
              <a:t>oggetto</a:t>
            </a:r>
            <a:r>
              <a:rPr lang="it-IT" sz="2800" dirty="0" smtClean="0"/>
              <a:t> </a:t>
            </a:r>
            <a:r>
              <a:rPr lang="it-IT" sz="2800" b="1" dirty="0" smtClean="0"/>
              <a:t>o</a:t>
            </a:r>
            <a:r>
              <a:rPr lang="it-IT" sz="2800" dirty="0" smtClean="0"/>
              <a:t> </a:t>
            </a:r>
            <a:r>
              <a:rPr lang="it-IT" sz="2800" b="1" dirty="0" err="1" smtClean="0"/>
              <a:t>hoshigatte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iru</a:t>
            </a:r>
            <a:endParaRPr lang="it-IT" sz="28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391921" y="3049796"/>
            <a:ext cx="6772367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altLang="ja-JP" sz="2800" i="1" dirty="0" smtClean="0"/>
              <a:t>Soggetto</a:t>
            </a:r>
            <a:r>
              <a:rPr lang="it-IT" sz="2800" dirty="0" smtClean="0"/>
              <a:t> </a:t>
            </a:r>
            <a:r>
              <a:rPr lang="it-IT" sz="2800" b="1" dirty="0" err="1" smtClean="0"/>
              <a:t>wa</a:t>
            </a:r>
            <a:r>
              <a:rPr lang="it-IT" sz="2800" dirty="0" smtClean="0"/>
              <a:t> </a:t>
            </a:r>
            <a:r>
              <a:rPr lang="it-IT" sz="2800" i="1" dirty="0" smtClean="0"/>
              <a:t>oggetto</a:t>
            </a:r>
            <a:r>
              <a:rPr lang="it-IT" sz="2800" dirty="0" smtClean="0"/>
              <a:t> </a:t>
            </a:r>
            <a:r>
              <a:rPr lang="it-IT" sz="2800" b="1" dirty="0" smtClean="0"/>
              <a:t>o</a:t>
            </a:r>
            <a:r>
              <a:rPr lang="it-IT" sz="2800" dirty="0" smtClean="0"/>
              <a:t> </a:t>
            </a:r>
            <a:r>
              <a:rPr lang="it-IT" sz="2800" i="1" dirty="0" smtClean="0"/>
              <a:t>verbo</a:t>
            </a:r>
            <a:r>
              <a:rPr lang="it-IT" sz="2800" dirty="0" smtClean="0"/>
              <a:t> </a:t>
            </a:r>
            <a:r>
              <a:rPr lang="it-IT" sz="2800" b="1" dirty="0" smtClean="0"/>
              <a:t>B2 + </a:t>
            </a:r>
            <a:r>
              <a:rPr lang="it-IT" sz="2800" b="1" dirty="0" err="1" smtClean="0"/>
              <a:t>tagatte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iru</a:t>
            </a:r>
            <a:endParaRPr lang="it-IT" sz="2800" b="1" dirty="0" smtClean="0"/>
          </a:p>
        </p:txBody>
      </p:sp>
      <p:sp>
        <p:nvSpPr>
          <p:cNvPr id="23" name="CasellaDiTesto 22"/>
          <p:cNvSpPr txBox="1"/>
          <p:nvPr/>
        </p:nvSpPr>
        <p:spPr>
          <a:xfrm>
            <a:off x="179513" y="3861048"/>
            <a:ext cx="9505055" cy="5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err="1" smtClean="0"/>
              <a:t>hoshii</a:t>
            </a:r>
            <a:r>
              <a:rPr lang="it-IT" altLang="ja-JP" sz="2800" dirty="0" smtClean="0"/>
              <a:t> diventa </a:t>
            </a:r>
            <a:r>
              <a:rPr lang="it-IT" altLang="ja-JP" sz="2800" b="1" dirty="0" err="1" smtClean="0"/>
              <a:t>hoshigatte</a:t>
            </a:r>
            <a:r>
              <a:rPr lang="it-IT" altLang="ja-JP" sz="2800" b="1" dirty="0" smtClean="0"/>
              <a:t> </a:t>
            </a:r>
            <a:r>
              <a:rPr lang="it-IT" altLang="ja-JP" sz="2800" b="1" dirty="0" err="1" smtClean="0"/>
              <a:t>iru</a:t>
            </a:r>
            <a:r>
              <a:rPr lang="it-IT" altLang="ja-JP" sz="2800" dirty="0" smtClean="0"/>
              <a:t> mentre </a:t>
            </a:r>
            <a:r>
              <a:rPr lang="it-IT" altLang="ja-JP" sz="2800" b="1" dirty="0" err="1" smtClean="0"/>
              <a:t>tai</a:t>
            </a:r>
            <a:r>
              <a:rPr lang="it-IT" altLang="ja-JP" sz="2800" dirty="0" smtClean="0"/>
              <a:t> diventa </a:t>
            </a:r>
            <a:r>
              <a:rPr lang="it-IT" altLang="ja-JP" sz="2800" b="1" dirty="0" err="1" smtClean="0"/>
              <a:t>tagatte</a:t>
            </a:r>
            <a:r>
              <a:rPr lang="it-IT" altLang="ja-JP" sz="2800" b="1" dirty="0" smtClean="0"/>
              <a:t> </a:t>
            </a:r>
            <a:r>
              <a:rPr lang="it-IT" altLang="ja-JP" sz="2800" b="1" dirty="0" err="1" smtClean="0"/>
              <a:t>iru</a:t>
            </a:r>
            <a:r>
              <a:rPr lang="it-IT" altLang="ja-JP" sz="2800" dirty="0" smtClean="0"/>
              <a:t>.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2771800" y="4744308"/>
            <a:ext cx="591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えい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254154" y="4744308"/>
            <a:ext cx="358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が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2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Grado dell’aggettivo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451165"/>
            <a:ext cx="128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totemo</a:t>
            </a:r>
            <a:endParaRPr lang="it-IT" altLang="ja-JP" sz="2800" b="1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994839"/>
            <a:ext cx="1138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taihen</a:t>
            </a:r>
            <a:endParaRPr lang="it-IT" altLang="ja-JP" sz="2800" b="1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2538513"/>
            <a:ext cx="1118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kanari</a:t>
            </a:r>
            <a:endParaRPr lang="it-IT" altLang="ja-JP" sz="2800" b="1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3082187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/>
              <a:t>amari</a:t>
            </a:r>
            <a:r>
              <a:rPr lang="it-IT" altLang="ja-JP" sz="2800" dirty="0" smtClean="0"/>
              <a:t> + </a:t>
            </a:r>
            <a:r>
              <a:rPr lang="it-IT" altLang="ja-JP" sz="2800" i="1" dirty="0" err="1" smtClean="0"/>
              <a:t>Neg</a:t>
            </a:r>
            <a:r>
              <a:rPr lang="it-IT" altLang="ja-JP" sz="2800" i="1" dirty="0" smtClean="0"/>
              <a:t>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11560" y="3625860"/>
            <a:ext cx="2235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zenzen</a:t>
            </a:r>
            <a:r>
              <a:rPr lang="it-IT" altLang="ja-JP" sz="2800" dirty="0" smtClean="0"/>
              <a:t> </a:t>
            </a:r>
            <a:r>
              <a:rPr lang="it-IT" altLang="ja-JP" sz="2800" dirty="0"/>
              <a:t>+ </a:t>
            </a:r>
            <a:r>
              <a:rPr lang="it-IT" altLang="ja-JP" sz="2800" i="1" dirty="0" err="1"/>
              <a:t>Neg</a:t>
            </a:r>
            <a:r>
              <a:rPr lang="it-IT" altLang="ja-JP" sz="2800" i="1" dirty="0"/>
              <a:t>.</a:t>
            </a:r>
            <a:endParaRPr lang="it-IT" altLang="ja-JP" sz="28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3040398" y="1471619"/>
            <a:ext cx="104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molto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040398" y="1994839"/>
            <a:ext cx="104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molto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040398" y="2538513"/>
            <a:ext cx="1508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piuttosto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040398" y="3082187"/>
            <a:ext cx="3507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 troppo, non molto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040398" y="3625860"/>
            <a:ext cx="3835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 niente, niente affatto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80728" y="4437112"/>
            <a:ext cx="637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Kono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bangumi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totemo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/>
              <a:t>omoshiroi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desu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75622" y="5517232"/>
            <a:ext cx="84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Kono</a:t>
            </a:r>
            <a:r>
              <a:rPr lang="it-IT" altLang="ja-JP" sz="2800" dirty="0" smtClean="0"/>
              <a:t> sushi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amari </a:t>
            </a:r>
            <a:r>
              <a:rPr lang="it-IT" altLang="ja-JP" sz="2800" dirty="0" err="1" smtClean="0"/>
              <a:t>oishi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ku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arimasen</a:t>
            </a:r>
            <a:r>
              <a:rPr lang="it-IT" altLang="ja-JP" sz="2800" dirty="0" smtClean="0">
                <a:solidFill>
                  <a:srgbClr val="FF0000"/>
                </a:solidFill>
              </a:rPr>
              <a:t>. </a:t>
            </a:r>
            <a:r>
              <a:rPr lang="it-IT" altLang="ja-JP" sz="2800" dirty="0" smtClean="0"/>
              <a:t>(</a:t>
            </a:r>
            <a:r>
              <a:rPr lang="it-IT" altLang="ja-JP" sz="2800" i="1" dirty="0" err="1" smtClean="0"/>
              <a:t>oishi</a:t>
            </a:r>
            <a:r>
              <a:rPr lang="it-IT" altLang="ja-JP" sz="2800" i="1" dirty="0" err="1" smtClean="0">
                <a:solidFill>
                  <a:srgbClr val="FF0000"/>
                </a:solidFill>
              </a:rPr>
              <a:t>kunai</a:t>
            </a:r>
            <a:r>
              <a:rPr lang="it-IT" altLang="ja-JP" sz="2800" i="1" dirty="0" smtClean="0"/>
              <a:t> </a:t>
            </a:r>
            <a:r>
              <a:rPr lang="it-IT" altLang="ja-JP" sz="2800" i="1" dirty="0" err="1" smtClean="0"/>
              <a:t>desu</a:t>
            </a:r>
            <a:r>
              <a:rPr lang="it-IT" altLang="ja-JP" sz="2800" i="1" dirty="0" smtClean="0"/>
              <a:t>.</a:t>
            </a:r>
            <a:r>
              <a:rPr lang="it-IT" altLang="ja-JP" sz="2800" dirty="0" smtClean="0"/>
              <a:t>)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92126" y="4849996"/>
            <a:ext cx="6651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Questo programma TV è </a:t>
            </a:r>
            <a:r>
              <a:rPr lang="it-IT" altLang="ja-JP" sz="2800" dirty="0" smtClean="0">
                <a:solidFill>
                  <a:srgbClr val="FF0000"/>
                </a:solidFill>
              </a:rPr>
              <a:t>molto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interessante.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11560" y="6002124"/>
            <a:ext cx="5033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Questo sushi </a:t>
            </a:r>
            <a:r>
              <a:rPr lang="it-IT" altLang="ja-JP" sz="2800" dirty="0" smtClean="0">
                <a:solidFill>
                  <a:srgbClr val="FF0000"/>
                </a:solidFill>
              </a:rPr>
              <a:t>non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è </a:t>
            </a:r>
            <a:r>
              <a:rPr lang="it-IT" altLang="ja-JP" sz="2800" dirty="0" smtClean="0">
                <a:solidFill>
                  <a:srgbClr val="FF0000"/>
                </a:solidFill>
              </a:rPr>
              <a:t>molto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buono.</a:t>
            </a:r>
          </a:p>
        </p:txBody>
      </p:sp>
    </p:spTree>
    <p:extLst>
      <p:ext uri="{BB962C8B-B14F-4D97-AF65-F5344CB8AC3E}">
        <p14:creationId xmlns:p14="http://schemas.microsoft.com/office/powerpoint/2010/main" val="21259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9967"/>
            <a:ext cx="8229600" cy="858753"/>
          </a:xfrm>
        </p:spPr>
        <p:txBody>
          <a:bodyPr/>
          <a:lstStyle/>
          <a:p>
            <a:r>
              <a:rPr lang="it-IT" dirty="0" smtClean="0"/>
              <a:t>Congettura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502670" y="1988840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deshō</a:t>
            </a:r>
            <a:endParaRPr lang="it-IT" altLang="ja-JP" sz="2800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908039" y="2492896"/>
            <a:ext cx="2002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 piana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67544" y="98072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Si usa questa forma per esprimere una ipotesi positiva fatta dal parlante senza troppo fondamento.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625028" y="2009294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desu</a:t>
            </a:r>
            <a:endParaRPr lang="it-IT" altLang="ja-JP" sz="2800" dirty="0" smtClean="0"/>
          </a:p>
        </p:txBody>
      </p:sp>
      <p:sp>
        <p:nvSpPr>
          <p:cNvPr id="20" name="CasellaDiTesto 19"/>
          <p:cNvSpPr txBox="1"/>
          <p:nvPr/>
        </p:nvSpPr>
        <p:spPr>
          <a:xfrm>
            <a:off x="5502670" y="2492896"/>
            <a:ext cx="871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darō</a:t>
            </a:r>
            <a:endParaRPr lang="it-IT" altLang="ja-JP" sz="2800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3625028" y="2513350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da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922342" y="1990130"/>
            <a:ext cx="22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 cortese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043608" y="5157192"/>
            <a:ext cx="3979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Ashita</a:t>
            </a:r>
            <a:r>
              <a:rPr lang="it-IT" altLang="ja-JP" sz="2800" dirty="0" smtClean="0"/>
              <a:t> ame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furu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deshō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043608" y="4633972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明日雨が降る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でしょう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。</a:t>
            </a:r>
            <a:endParaRPr lang="it-IT" altLang="ja-JP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043608" y="438659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あした</a:t>
            </a:r>
            <a:endParaRPr lang="it-IT" altLang="ja-JP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726245" y="438659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あめ</a:t>
            </a:r>
            <a:endParaRPr lang="it-IT" altLang="ja-JP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538186" y="438659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ふ</a:t>
            </a:r>
            <a:endParaRPr lang="it-IT" altLang="ja-JP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060439" y="5714092"/>
            <a:ext cx="5037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Domani (</a:t>
            </a:r>
            <a:r>
              <a:rPr lang="it-IT" altLang="ja-JP" sz="2800" dirty="0" smtClean="0">
                <a:solidFill>
                  <a:srgbClr val="FF0000"/>
                </a:solidFill>
              </a:rPr>
              <a:t>probabilmente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piov</a:t>
            </a:r>
            <a:r>
              <a:rPr lang="it-IT" altLang="ja-JP" sz="2800" dirty="0" smtClean="0">
                <a:solidFill>
                  <a:srgbClr val="FF0000"/>
                </a:solidFill>
              </a:rPr>
              <a:t>erà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467544" y="3194973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Spesso è accompagnata dagli avverbi </a:t>
            </a:r>
            <a:r>
              <a:rPr lang="it-IT" altLang="ja-JP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tabun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ja-JP" sz="2800" dirty="0" smtClean="0"/>
              <a:t>o </a:t>
            </a:r>
            <a:r>
              <a:rPr lang="it-IT" altLang="ja-JP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osoraku</a:t>
            </a:r>
            <a:r>
              <a:rPr lang="it-IT" altLang="ja-JP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ja-JP" sz="2800" dirty="0" smtClean="0"/>
              <a:t>(forse, probabilmente)</a:t>
            </a:r>
            <a:endParaRPr lang="it-IT" altLang="ja-JP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9967"/>
            <a:ext cx="8229600" cy="858753"/>
          </a:xfrm>
        </p:spPr>
        <p:txBody>
          <a:bodyPr/>
          <a:lstStyle/>
          <a:p>
            <a:r>
              <a:rPr lang="it-IT" dirty="0" smtClean="0"/>
              <a:t>Congettura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043608" y="3933056"/>
            <a:ext cx="5393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osoraku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kare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konban</a:t>
            </a:r>
            <a:r>
              <a:rPr lang="it-IT" altLang="ja-JP" sz="2800" dirty="0" smtClean="0"/>
              <a:t>, </a:t>
            </a:r>
            <a:r>
              <a:rPr lang="it-IT" altLang="ja-JP" sz="2800" dirty="0" err="1" smtClean="0"/>
              <a:t>kuru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darō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043608" y="3244334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おそらく彼は今晩、来る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だろう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。</a:t>
            </a:r>
            <a:endParaRPr lang="it-IT" altLang="ja-JP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457940" y="299695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かれ</a:t>
            </a:r>
            <a:endParaRPr lang="it-IT" altLang="ja-JP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131840" y="299695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こんばん</a:t>
            </a:r>
            <a:endParaRPr lang="it-IT" altLang="ja-JP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326166" y="299695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600" dirty="0">
                <a:latin typeface="MS Mincho" panose="02020609040205080304" pitchFamily="49" charset="-128"/>
                <a:ea typeface="MS Mincho" panose="02020609040205080304" pitchFamily="49" charset="-128"/>
              </a:rPr>
              <a:t>く</a:t>
            </a:r>
            <a:endParaRPr lang="it-IT" altLang="ja-JP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060439" y="4633972"/>
            <a:ext cx="4375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Probabilmente </a:t>
            </a:r>
            <a:r>
              <a:rPr lang="it-IT" altLang="ja-JP" sz="2800" dirty="0" smtClean="0">
                <a:solidFill>
                  <a:srgbClr val="FF0000"/>
                </a:solidFill>
              </a:rPr>
              <a:t>verrà 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stasera.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90178" y="1916832"/>
            <a:ext cx="4653518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altLang="ja-JP" sz="2800" b="1" dirty="0" smtClean="0"/>
              <a:t>Congettura = B3 </a:t>
            </a:r>
            <a:r>
              <a:rPr lang="it-IT" altLang="ja-JP" sz="2800" b="1" dirty="0"/>
              <a:t>+ </a:t>
            </a:r>
            <a:r>
              <a:rPr lang="it-IT" altLang="ja-JP" sz="2800" b="1" dirty="0" err="1"/>
              <a:t>darō</a:t>
            </a:r>
            <a:r>
              <a:rPr lang="it-IT" altLang="ja-JP" sz="2800" b="1" dirty="0"/>
              <a:t>/</a:t>
            </a:r>
            <a:r>
              <a:rPr lang="it-IT" altLang="ja-JP" sz="2800" b="1" dirty="0" err="1"/>
              <a:t>deshō</a:t>
            </a:r>
            <a:endParaRPr lang="it-IT" altLang="ja-JP" sz="28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67544" y="119675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Con verbi diversi da </a:t>
            </a:r>
            <a:r>
              <a:rPr lang="it-IT" altLang="ja-JP" sz="2800" i="1" dirty="0" err="1" smtClean="0"/>
              <a:t>desu</a:t>
            </a:r>
            <a:r>
              <a:rPr lang="it-IT" altLang="ja-JP" sz="2800" dirty="0" smtClean="0"/>
              <a:t>, si usa la formula:</a:t>
            </a:r>
            <a:endParaRPr lang="it-IT" altLang="ja-JP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9967"/>
            <a:ext cx="8229600" cy="858753"/>
          </a:xfrm>
        </p:spPr>
        <p:txBody>
          <a:bodyPr/>
          <a:lstStyle/>
          <a:p>
            <a:r>
              <a:rPr lang="it-IT" dirty="0" smtClean="0"/>
              <a:t>Forma potenziale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67544" y="204168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Con </a:t>
            </a:r>
            <a:r>
              <a:rPr lang="it-IT" altLang="ja-JP" sz="2800" dirty="0" smtClean="0"/>
              <a:t>la forma potenziale si esprimono divers</a:t>
            </a:r>
            <a:r>
              <a:rPr lang="it-IT" altLang="ja-JP" sz="2800" dirty="0" smtClean="0"/>
              <a:t>i </a:t>
            </a:r>
            <a:r>
              <a:rPr lang="it-IT" altLang="ja-JP" sz="2800" dirty="0" smtClean="0"/>
              <a:t>concetti:</a:t>
            </a:r>
            <a:endParaRPr lang="it-IT" altLang="ja-JP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263691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capacità</a:t>
            </a:r>
            <a:r>
              <a:rPr lang="it-IT" altLang="ja-JP" sz="2800" dirty="0" smtClean="0"/>
              <a:t> (</a:t>
            </a:r>
            <a:r>
              <a:rPr lang="it-IT" altLang="ja-JP" sz="2800" i="1" dirty="0" smtClean="0"/>
              <a:t>essere in grado di… </a:t>
            </a:r>
            <a:r>
              <a:rPr lang="it-IT" altLang="ja-JP" sz="2800" dirty="0" smtClean="0"/>
              <a:t>, </a:t>
            </a:r>
            <a:r>
              <a:rPr lang="it-IT" altLang="ja-JP" sz="2800" i="1" dirty="0" smtClean="0"/>
              <a:t>essere capace di…</a:t>
            </a:r>
            <a:r>
              <a:rPr lang="it-IT" altLang="ja-JP" sz="2800" dirty="0" smtClean="0"/>
              <a:t>)</a:t>
            </a:r>
            <a:endParaRPr lang="it-IT" altLang="ja-JP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312180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possibilità</a:t>
            </a:r>
            <a:r>
              <a:rPr lang="it-IT" altLang="ja-JP" sz="2800" dirty="0" smtClean="0"/>
              <a:t> (</a:t>
            </a:r>
            <a:r>
              <a:rPr lang="it-IT" altLang="ja-JP" sz="2800" i="1" dirty="0" smtClean="0"/>
              <a:t>essere possibile realizzare…</a:t>
            </a:r>
            <a:r>
              <a:rPr lang="it-IT" altLang="ja-JP" sz="2800" dirty="0" smtClean="0"/>
              <a:t>)</a:t>
            </a:r>
            <a:endParaRPr lang="it-IT" altLang="ja-JP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405790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permesso</a:t>
            </a:r>
            <a:r>
              <a:rPr lang="it-IT" altLang="ja-JP" sz="2800" dirty="0" smtClean="0"/>
              <a:t> (</a:t>
            </a:r>
            <a:r>
              <a:rPr lang="it-IT" altLang="ja-JP" sz="2800" i="1" dirty="0" smtClean="0"/>
              <a:t>essere consentito di…</a:t>
            </a:r>
            <a:r>
              <a:rPr lang="it-IT" altLang="ja-JP" sz="2800" dirty="0" smtClean="0"/>
              <a:t>) anche se limitatamente (per questo si usano anche altre forme)</a:t>
            </a:r>
            <a:endParaRPr lang="it-IT" altLang="ja-JP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4111</TotalTime>
  <Words>730</Words>
  <Application>Microsoft Office PowerPoint</Application>
  <PresentationFormat>Presentazione su schermo (4:3)</PresentationFormat>
  <Paragraphs>134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1_Tema di Office</vt:lpstr>
      <vt:lpstr>Introduzione alla lingua giapponese</vt:lpstr>
      <vt:lpstr>Riepilogo</vt:lpstr>
      <vt:lpstr>Desiderativo</vt:lpstr>
      <vt:lpstr>Desiderativo</vt:lpstr>
      <vt:lpstr>Desiderativo</vt:lpstr>
      <vt:lpstr>Grado dell’aggettivo</vt:lpstr>
      <vt:lpstr>Congettura</vt:lpstr>
      <vt:lpstr>Congettura</vt:lpstr>
      <vt:lpstr>Forma potenziale</vt:lpstr>
      <vt:lpstr>Forma potenziale</vt:lpstr>
      <vt:lpstr>Forma potenziale</vt:lpstr>
      <vt:lpstr>Forma potenziale</vt:lpstr>
      <vt:lpstr>Forma potenziale</vt:lpstr>
      <vt:lpstr>Forma potenziale</vt:lpstr>
      <vt:lpstr>Manga</vt:lpstr>
      <vt:lpstr>Kaiwa</vt:lpstr>
      <vt:lpstr>Presentazione standard di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alla lingua giapponese</dc:title>
  <dc:creator>.</dc:creator>
  <cp:lastModifiedBy>.</cp:lastModifiedBy>
  <cp:revision>313</cp:revision>
  <dcterms:created xsi:type="dcterms:W3CDTF">2013-09-02T15:43:57Z</dcterms:created>
  <dcterms:modified xsi:type="dcterms:W3CDTF">2013-12-27T15:11:20Z</dcterms:modified>
</cp:coreProperties>
</file>